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C0_45060D39.xml" ContentType="application/vnd.ms-powerpoint.comments+xml"/>
  <Override PartName="/ppt/notesSlides/notesSlide1.xml" ContentType="application/vnd.openxmlformats-officedocument.presentationml.notesSlide+xml"/>
  <Override PartName="/ppt/comments/modernComment_1BF_657F4E4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455" r:id="rId3"/>
    <p:sldId id="427" r:id="rId4"/>
    <p:sldId id="448" r:id="rId5"/>
    <p:sldId id="447" r:id="rId6"/>
    <p:sldId id="456" r:id="rId7"/>
    <p:sldId id="446" r:id="rId8"/>
    <p:sldId id="462" r:id="rId9"/>
    <p:sldId id="463" r:id="rId10"/>
    <p:sldId id="434" r:id="rId11"/>
    <p:sldId id="457" r:id="rId12"/>
    <p:sldId id="441" r:id="rId13"/>
    <p:sldId id="443" r:id="rId14"/>
    <p:sldId id="449" r:id="rId15"/>
    <p:sldId id="445" r:id="rId16"/>
    <p:sldId id="439" r:id="rId17"/>
    <p:sldId id="464" r:id="rId18"/>
    <p:sldId id="442" r:id="rId19"/>
    <p:sldId id="458" r:id="rId20"/>
    <p:sldId id="438" r:id="rId21"/>
    <p:sldId id="450" r:id="rId22"/>
    <p:sldId id="451" r:id="rId23"/>
    <p:sldId id="452" r:id="rId24"/>
    <p:sldId id="453" r:id="rId25"/>
    <p:sldId id="454" r:id="rId26"/>
    <p:sldId id="29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E9C0BD-4241-3ACF-A14B-FE4BC1705A06}" name="Lucky Huanhuan" initials="LH" userId="40ba4bdb16b4fe7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D167B"/>
    <a:srgbClr val="092D7C"/>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2" autoAdjust="0"/>
    <p:restoredTop sz="94660"/>
  </p:normalViewPr>
  <p:slideViewPr>
    <p:cSldViewPr snapToGrid="0">
      <p:cViewPr varScale="1">
        <p:scale>
          <a:sx n="80" d="100"/>
          <a:sy n="80"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BF_657F4E45.xml><?xml version="1.0" encoding="utf-8"?>
<p188:cmLst xmlns:a="http://schemas.openxmlformats.org/drawingml/2006/main" xmlns:r="http://schemas.openxmlformats.org/officeDocument/2006/relationships" xmlns:p188="http://schemas.microsoft.com/office/powerpoint/2018/8/main">
  <p188:cm id="{A05EEFD7-82C5-405B-B698-C98BBB7B4005}" authorId="{4FE9C0BD-4241-3ACF-A14B-FE4BC1705A06}" created="2022-06-26T06:02:08.883">
    <ac:deMkLst xmlns:ac="http://schemas.microsoft.com/office/drawing/2013/main/command">
      <pc:docMk xmlns:pc="http://schemas.microsoft.com/office/powerpoint/2013/main/command"/>
      <pc:sldMk xmlns:pc="http://schemas.microsoft.com/office/powerpoint/2013/main/command" cId="1702841925" sldId="447"/>
      <ac:spMk id="7" creationId="{EEA1792F-A05E-EABA-9ACE-1E6EE6CB2C71}"/>
    </ac:deMkLst>
    <p188:replyLst/>
    <p188:txBody>
      <a:bodyPr/>
      <a:lstStyle/>
      <a:p>
        <a:r>
          <a:rPr lang="zh-CN" altLang="en-US"/>
          <a:t>实验一</a:t>
        </a:r>
      </a:p>
    </p188:txBody>
  </p188:cm>
  <p188:cm id="{66BB7ECB-7830-4189-88C4-49B2A66AD8D3}" authorId="{4FE9C0BD-4241-3ACF-A14B-FE4BC1705A06}" created="2022-06-26T06:02:52.007">
    <pc:sldMkLst xmlns:pc="http://schemas.microsoft.com/office/powerpoint/2013/main/command">
      <pc:docMk/>
      <pc:sldMk cId="1702841925" sldId="446"/>
    </pc:sldMkLst>
    <p188:txBody>
      <a:bodyPr/>
      <a:lstStyle/>
      <a:p>
        <a:r>
          <a:rPr lang="zh-CN" altLang="en-US"/>
          <a:t>实验二</a:t>
        </a:r>
      </a:p>
    </p188:txBody>
  </p188:cm>
  <p188:cm id="{E61FF445-DE02-4745-8B39-2BDAAC74D23C}" authorId="{4FE9C0BD-4241-3ACF-A14B-FE4BC1705A06}" created="2022-06-26T06:04:49.986">
    <ac:deMkLst xmlns:ac="http://schemas.microsoft.com/office/drawing/2013/main/command">
      <pc:docMk xmlns:pc="http://schemas.microsoft.com/office/powerpoint/2013/main/command"/>
      <pc:sldMk xmlns:pc="http://schemas.microsoft.com/office/powerpoint/2013/main/command" cId="1702841925" sldId="447"/>
      <ac:spMk id="2" creationId="{3BFCF205-7242-8F54-5462-4DD53A6A063B}"/>
    </ac:deMkLst>
    <p188:txBody>
      <a:bodyPr/>
      <a:lstStyle/>
      <a:p>
        <a:r>
          <a:rPr lang="zh-CN" altLang="en-US"/>
          <a:t>这一页讲paper的实验理论框架</a:t>
        </a:r>
      </a:p>
    </p188:txBody>
  </p188:cm>
</p188:cmLst>
</file>

<file path=ppt/comments/modernComment_1C0_45060D39.xml><?xml version="1.0" encoding="utf-8"?>
<p188:cmLst xmlns:a="http://schemas.openxmlformats.org/drawingml/2006/main" xmlns:r="http://schemas.openxmlformats.org/officeDocument/2006/relationships" xmlns:p188="http://schemas.microsoft.com/office/powerpoint/2018/8/main">
  <p188:cm id="{04250867-BC0C-4AE3-B990-460D4929AF88}" authorId="{4FE9C0BD-4241-3ACF-A14B-FE4BC1705A06}" created="2022-06-26T06:03:29.233">
    <ac:deMkLst xmlns:ac="http://schemas.microsoft.com/office/drawing/2013/main/command">
      <pc:docMk xmlns:pc="http://schemas.microsoft.com/office/powerpoint/2013/main/command"/>
      <pc:sldMk xmlns:pc="http://schemas.microsoft.com/office/powerpoint/2013/main/command" cId="1158024505" sldId="448"/>
      <ac:picMk id="8" creationId="{ABA19B01-FB2E-4864-6F34-3D33B4E17552}"/>
    </ac:deMkLst>
    <p188:txBody>
      <a:bodyPr/>
      <a:lstStyle/>
      <a:p>
        <a:r>
          <a:rPr lang="zh-CN" altLang="en-US"/>
          <a:t>这一页引入，提出paper里面的两个假设</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717A2-DDF7-4580-9464-834648387644}" type="datetimeFigureOut">
              <a:rPr lang="zh-CN" altLang="en-US" smtClean="0"/>
              <a:t>2022/6/26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FF206-6C8F-47C8-BDD3-395D10B0B1A3}" type="slidenum">
              <a:rPr lang="zh-CN" altLang="en-US" smtClean="0"/>
              <a:t>‹#›</a:t>
            </a:fld>
            <a:endParaRPr lang="zh-CN" altLang="en-US"/>
          </a:p>
        </p:txBody>
      </p:sp>
    </p:spTree>
    <p:extLst>
      <p:ext uri="{BB962C8B-B14F-4D97-AF65-F5344CB8AC3E}">
        <p14:creationId xmlns:p14="http://schemas.microsoft.com/office/powerpoint/2010/main" val="426778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9FF206-6C8F-47C8-BDD3-395D10B0B1A3}" type="slidenum">
              <a:rPr lang="zh-CN" altLang="en-US" smtClean="0"/>
              <a:t>5</a:t>
            </a:fld>
            <a:endParaRPr lang="zh-CN" altLang="en-US"/>
          </a:p>
        </p:txBody>
      </p:sp>
    </p:spTree>
    <p:extLst>
      <p:ext uri="{BB962C8B-B14F-4D97-AF65-F5344CB8AC3E}">
        <p14:creationId xmlns:p14="http://schemas.microsoft.com/office/powerpoint/2010/main" val="373486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9FF206-6C8F-47C8-BDD3-395D10B0B1A3}" type="slidenum">
              <a:rPr lang="zh-CN" altLang="en-US" smtClean="0"/>
              <a:t>9</a:t>
            </a:fld>
            <a:endParaRPr lang="zh-CN" altLang="en-US"/>
          </a:p>
        </p:txBody>
      </p:sp>
    </p:spTree>
    <p:extLst>
      <p:ext uri="{BB962C8B-B14F-4D97-AF65-F5344CB8AC3E}">
        <p14:creationId xmlns:p14="http://schemas.microsoft.com/office/powerpoint/2010/main" val="176856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Quanteda.sentiment</a:t>
            </a:r>
            <a:r>
              <a:rPr lang="en-US" altLang="zh-CN" dirty="0"/>
              <a:t>::</a:t>
            </a:r>
            <a:r>
              <a:rPr lang="en-US" altLang="zh-CN" dirty="0" err="1"/>
              <a:t>textstat_polarity</a:t>
            </a:r>
            <a:r>
              <a:rPr lang="en-US" altLang="zh-CN" dirty="0"/>
              <a:t> </a:t>
            </a:r>
          </a:p>
          <a:p>
            <a:r>
              <a:rPr lang="en-US" altLang="zh-CN" dirty="0"/>
              <a:t>Compute sentiment scores using a polarity approach, based on assigned categories (types or features) of positive, negative, and neutral sentiment. Several formulas for combining the polar categories are available, or the user can supply a custom function.</a:t>
            </a:r>
            <a:r>
              <a:rPr lang="en-US" altLang="zh-CN" sz="1200" b="0" i="0" kern="1200" dirty="0">
                <a:solidFill>
                  <a:schemeClr val="tx1"/>
                </a:solidFill>
                <a:effectLst/>
                <a:latin typeface="+mn-lt"/>
                <a:ea typeface="+mn-ea"/>
                <a:cs typeface="+mn-cs"/>
              </a:rPr>
              <a:t> The log of (positive / negative) counts.</a:t>
            </a:r>
          </a:p>
          <a:p>
            <a:endParaRPr lang="zh-CN" altLang="en-US" dirty="0"/>
          </a:p>
        </p:txBody>
      </p:sp>
      <p:sp>
        <p:nvSpPr>
          <p:cNvPr id="4" name="灯片编号占位符 3"/>
          <p:cNvSpPr>
            <a:spLocks noGrp="1"/>
          </p:cNvSpPr>
          <p:nvPr>
            <p:ph type="sldNum" sz="quarter" idx="5"/>
          </p:nvPr>
        </p:nvSpPr>
        <p:spPr/>
        <p:txBody>
          <a:bodyPr/>
          <a:lstStyle/>
          <a:p>
            <a:fld id="{8C9FF206-6C8F-47C8-BDD3-395D10B0B1A3}" type="slidenum">
              <a:rPr lang="zh-CN" altLang="en-US" smtClean="0"/>
              <a:t>15</a:t>
            </a:fld>
            <a:endParaRPr lang="zh-CN" altLang="en-US"/>
          </a:p>
        </p:txBody>
      </p:sp>
    </p:spTree>
    <p:extLst>
      <p:ext uri="{BB962C8B-B14F-4D97-AF65-F5344CB8AC3E}">
        <p14:creationId xmlns:p14="http://schemas.microsoft.com/office/powerpoint/2010/main" val="108629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9FF206-6C8F-47C8-BDD3-395D10B0B1A3}" type="slidenum">
              <a:rPr lang="zh-CN" altLang="en-US" smtClean="0"/>
              <a:t>18</a:t>
            </a:fld>
            <a:endParaRPr lang="zh-CN" altLang="en-US"/>
          </a:p>
        </p:txBody>
      </p:sp>
    </p:spTree>
    <p:extLst>
      <p:ext uri="{BB962C8B-B14F-4D97-AF65-F5344CB8AC3E}">
        <p14:creationId xmlns:p14="http://schemas.microsoft.com/office/powerpoint/2010/main" val="247364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4B5DC1-B88A-4AE3-AC21-3795E394B246}" type="slidenum">
              <a:rPr lang="zh-CN" altLang="en-US" smtClean="0"/>
              <a:t>26</a:t>
            </a:fld>
            <a:endParaRPr lang="zh-CN" altLang="en-US"/>
          </a:p>
        </p:txBody>
      </p:sp>
    </p:spTree>
    <p:extLst>
      <p:ext uri="{BB962C8B-B14F-4D97-AF65-F5344CB8AC3E}">
        <p14:creationId xmlns:p14="http://schemas.microsoft.com/office/powerpoint/2010/main" val="229141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0E6BC-4249-45D7-8904-ED44639F18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FC216C5-37C3-42D2-91D9-698F7BACD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787176-6C7C-4E28-9474-59204DBB84AC}"/>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D4A4155D-EF9C-48A3-8073-5ACF4F589C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9061D2-A47B-4A59-9E8D-840D6B968547}"/>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15969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3CA5B-9AA3-4B90-A4C1-70C60B8B7B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D077C-A201-49EF-B466-6F9D5D43E2E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D1D276-B935-4BE6-B578-9E151777EE3E}"/>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0AAE6A46-1B32-42CE-BE22-FF6789E4B0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C4C029-EFB7-431C-971E-DE6E3869FCE6}"/>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288966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832F37-D951-4B15-B49C-756E6AFAD4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D52DE51-423C-4D8C-83D2-0616EB48133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23E02D-5816-419B-BC6C-2B307AF5F821}"/>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ABE31B04-BF5E-459F-A20B-6E97A88FBB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C79DD9-88B7-4B1F-9CA1-9A9F66267F55}"/>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2090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4271A-287A-4837-BB5A-454174FD19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0A932A-CC31-4A12-A414-8C46A2DB97C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41EF57-2BAE-42ED-9FCD-BC3B07156064}"/>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2FAF2105-720B-4673-82C8-30441333A1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67B2C5-8DF5-4919-8D27-6CD9CD0E2513}"/>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78698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E9772-0C06-4601-80D8-60AB88EE43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D066DF-0DBB-46D8-A5A6-5AE855BC7F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2114713-59DD-4FB0-89B4-9F4614C0FC9F}"/>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3304EA86-A6AB-4098-B5EC-1032BA3BC6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9C31-A4BE-4CF3-95B6-5BF22A41C01B}"/>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2211166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FE7EC-3C54-485A-989B-3E3EE1E40A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0CC5E2-E8DC-4A0D-9D5D-5230DE1BB23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AF67AC-5648-44F9-AC31-9975D88B87C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B4CD412-2B7C-4FF6-BE20-83616BB8BB1E}"/>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6" name="页脚占位符 5">
            <a:extLst>
              <a:ext uri="{FF2B5EF4-FFF2-40B4-BE49-F238E27FC236}">
                <a16:creationId xmlns:a16="http://schemas.microsoft.com/office/drawing/2014/main" id="{5B3642CA-135E-4209-9FC2-88DB03FC43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6ED9FB-8393-4D9F-9796-0D74BE35F45A}"/>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407449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753AC-0FFF-41B1-8874-B72AA57747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9E6D60-5FF3-4859-BE99-16B177CAD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24C64C6-E1C1-438A-8F6D-5864065460A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43AFD4-328F-40BF-B576-E309F0C9A0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6A69CB6-61F3-44B2-BF70-E9D47291CA9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CF82888-9A18-4534-A7AB-4495262D3618}"/>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8" name="页脚占位符 7">
            <a:extLst>
              <a:ext uri="{FF2B5EF4-FFF2-40B4-BE49-F238E27FC236}">
                <a16:creationId xmlns:a16="http://schemas.microsoft.com/office/drawing/2014/main" id="{7E47927A-9EA6-4A32-A149-3F540F36E5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0A5573-62A7-402C-9B68-A37AB29E6A29}"/>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2103153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1F45B-7A5B-4B4F-85B5-2E4E94376C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44F1CE-1F7D-4FC3-A856-B0DF535BC7DC}"/>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4" name="页脚占位符 3">
            <a:extLst>
              <a:ext uri="{FF2B5EF4-FFF2-40B4-BE49-F238E27FC236}">
                <a16:creationId xmlns:a16="http://schemas.microsoft.com/office/drawing/2014/main" id="{D0267A49-1C4A-46B2-B2AD-35F8DEFEC8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29033E-F35C-4E97-86E3-A653D763C7A2}"/>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409280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FD01B0-D26F-4F48-A507-CA926B39FE8C}"/>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3" name="页脚占位符 2">
            <a:extLst>
              <a:ext uri="{FF2B5EF4-FFF2-40B4-BE49-F238E27FC236}">
                <a16:creationId xmlns:a16="http://schemas.microsoft.com/office/drawing/2014/main" id="{E47C21A7-ACD6-4C66-B00A-0EEE067291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A086952-FDC0-4F17-BE56-7B03EA009C59}"/>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992069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0C53B-5153-4508-9372-DF2C860EDD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1F8E2C-C5EA-4DAE-AE83-514180A503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9E53CB9-5D03-463B-89CF-F7624E350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A01A16-9E01-4F90-BDD9-5F5F8776E5AF}"/>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6" name="页脚占位符 5">
            <a:extLst>
              <a:ext uri="{FF2B5EF4-FFF2-40B4-BE49-F238E27FC236}">
                <a16:creationId xmlns:a16="http://schemas.microsoft.com/office/drawing/2014/main" id="{F97F6D1F-649B-4002-82AB-E2FB6DD00B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D15DDD-14DF-4B22-9492-CD7126C6D3B6}"/>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27671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21AE7-D961-4617-AF89-3E50FB3953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E786D9C-F38B-46B7-99A5-28461930A5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031EDF4-0B37-4D4A-97F1-10F6CF76E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5B8C33-D669-4E65-BD2D-FFFB938EE28D}"/>
              </a:ext>
            </a:extLst>
          </p:cNvPr>
          <p:cNvSpPr>
            <a:spLocks noGrp="1"/>
          </p:cNvSpPr>
          <p:nvPr>
            <p:ph type="dt" sz="half" idx="10"/>
          </p:nvPr>
        </p:nvSpPr>
        <p:spPr/>
        <p:txBody>
          <a:bodyPr/>
          <a:lstStyle/>
          <a:p>
            <a:fld id="{E8586AE7-4D2A-41A4-A641-2D45F8CC2D87}" type="datetimeFigureOut">
              <a:rPr lang="zh-CN" altLang="en-US" smtClean="0"/>
              <a:t>2022/6/26</a:t>
            </a:fld>
            <a:endParaRPr lang="zh-CN" altLang="en-US"/>
          </a:p>
        </p:txBody>
      </p:sp>
      <p:sp>
        <p:nvSpPr>
          <p:cNvPr id="6" name="页脚占位符 5">
            <a:extLst>
              <a:ext uri="{FF2B5EF4-FFF2-40B4-BE49-F238E27FC236}">
                <a16:creationId xmlns:a16="http://schemas.microsoft.com/office/drawing/2014/main" id="{61E43C80-E73D-4732-B444-C5F1DAE20D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E6CD30-382C-461F-BAAE-09CA0EC9E54D}"/>
              </a:ext>
            </a:extLst>
          </p:cNvPr>
          <p:cNvSpPr>
            <a:spLocks noGrp="1"/>
          </p:cNvSpPr>
          <p:nvPr>
            <p:ph type="sldNum" sz="quarter" idx="12"/>
          </p:nvPr>
        </p:nvSpPr>
        <p:spPr/>
        <p:txBody>
          <a:body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4075850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62222A-79C7-4BDD-99D0-65B509BFE0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77AA9E0-B504-4A38-ACE3-13A7B6542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4F3D87-0A08-4BC3-B317-69BB8515D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86AE7-4D2A-41A4-A641-2D45F8CC2D87}" type="datetimeFigureOut">
              <a:rPr lang="zh-CN" altLang="en-US" smtClean="0"/>
              <a:t>2022/6/26</a:t>
            </a:fld>
            <a:endParaRPr lang="zh-CN" altLang="en-US"/>
          </a:p>
        </p:txBody>
      </p:sp>
      <p:sp>
        <p:nvSpPr>
          <p:cNvPr id="5" name="页脚占位符 4">
            <a:extLst>
              <a:ext uri="{FF2B5EF4-FFF2-40B4-BE49-F238E27FC236}">
                <a16:creationId xmlns:a16="http://schemas.microsoft.com/office/drawing/2014/main" id="{841D76E8-05B4-45B5-A6BC-38985AE05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8F626F2-4367-452A-A266-79CD6DB04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1D48B1-AC7C-4691-AC55-0EF797FA7C31}" type="slidenum">
              <a:rPr lang="zh-CN" altLang="en-US" smtClean="0"/>
              <a:t>‹#›</a:t>
            </a:fld>
            <a:endParaRPr lang="zh-CN" altLang="en-US"/>
          </a:p>
        </p:txBody>
      </p:sp>
    </p:spTree>
    <p:extLst>
      <p:ext uri="{BB962C8B-B14F-4D97-AF65-F5344CB8AC3E}">
        <p14:creationId xmlns:p14="http://schemas.microsoft.com/office/powerpoint/2010/main" val="3830646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C0_45060D3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BF_657F4E45.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A13DFA1-7B89-46FA-A3CF-6687FD9DBA6B}"/>
              </a:ext>
            </a:extLst>
          </p:cNvPr>
          <p:cNvPicPr>
            <a:picLocks noChangeAspect="1"/>
          </p:cNvPicPr>
          <p:nvPr/>
        </p:nvPicPr>
        <p:blipFill rotWithShape="1">
          <a:blip r:embed="rId2"/>
          <a:srcRect t="36501" r="2120"/>
          <a:stretch/>
        </p:blipFill>
        <p:spPr>
          <a:xfrm>
            <a:off x="0" y="0"/>
            <a:ext cx="12192000" cy="1551008"/>
          </a:xfrm>
          <a:prstGeom prst="rect">
            <a:avLst/>
          </a:prstGeom>
        </p:spPr>
      </p:pic>
      <p:pic>
        <p:nvPicPr>
          <p:cNvPr id="15" name="图片 14">
            <a:extLst>
              <a:ext uri="{FF2B5EF4-FFF2-40B4-BE49-F238E27FC236}">
                <a16:creationId xmlns:a16="http://schemas.microsoft.com/office/drawing/2014/main" id="{A114B39C-849D-416F-AA0D-764C730A795C}"/>
              </a:ext>
            </a:extLst>
          </p:cNvPr>
          <p:cNvPicPr>
            <a:picLocks noChangeAspect="1"/>
          </p:cNvPicPr>
          <p:nvPr/>
        </p:nvPicPr>
        <p:blipFill rotWithShape="1">
          <a:blip r:embed="rId3"/>
          <a:srcRect l="21941" b="38925"/>
          <a:stretch/>
        </p:blipFill>
        <p:spPr>
          <a:xfrm>
            <a:off x="-1" y="3741489"/>
            <a:ext cx="4915925" cy="3116511"/>
          </a:xfrm>
          <a:prstGeom prst="rect">
            <a:avLst/>
          </a:prstGeom>
        </p:spPr>
      </p:pic>
      <p:sp>
        <p:nvSpPr>
          <p:cNvPr id="21" name="矩形 20">
            <a:extLst>
              <a:ext uri="{FF2B5EF4-FFF2-40B4-BE49-F238E27FC236}">
                <a16:creationId xmlns:a16="http://schemas.microsoft.com/office/drawing/2014/main" id="{B9A8812F-94E1-4D67-8EB6-802A03E11201}"/>
              </a:ext>
            </a:extLst>
          </p:cNvPr>
          <p:cNvSpPr/>
          <p:nvPr/>
        </p:nvSpPr>
        <p:spPr>
          <a:xfrm>
            <a:off x="718981" y="2479505"/>
            <a:ext cx="10911044" cy="1917961"/>
          </a:xfrm>
          <a:prstGeom prst="rect">
            <a:avLst/>
          </a:prstGeom>
        </p:spPr>
        <p:txBody>
          <a:bodyPr wrap="square">
            <a:spAutoFit/>
          </a:bodyPr>
          <a:lstStyle/>
          <a:p>
            <a:pPr algn="ctr">
              <a:spcBef>
                <a:spcPts val="600"/>
              </a:spcBef>
              <a:spcAft>
                <a:spcPts val="600"/>
              </a:spcAft>
            </a:pPr>
            <a:r>
              <a:rPr lang="en-US" altLang="zh-CN" sz="2400" dirty="0">
                <a:latin typeface="微软雅黑" panose="020B0503020204020204" pitchFamily="34" charset="-122"/>
                <a:ea typeface="微软雅黑" panose="020B0503020204020204" pitchFamily="34" charset="-122"/>
                <a:cs typeface="+mj-cs"/>
              </a:rPr>
              <a:t>—— </a:t>
            </a:r>
            <a:r>
              <a:rPr lang="zh-CN" altLang="en-US" sz="2400" dirty="0">
                <a:latin typeface="微软雅黑" panose="020B0503020204020204" pitchFamily="34" charset="-122"/>
                <a:ea typeface="微软雅黑" panose="020B0503020204020204" pitchFamily="34" charset="-122"/>
                <a:cs typeface="+mj-cs"/>
              </a:rPr>
              <a:t>基于文献：</a:t>
            </a:r>
            <a:endParaRPr lang="en-US" altLang="zh-CN" sz="2400" dirty="0">
              <a:latin typeface="微软雅黑" panose="020B0503020204020204" pitchFamily="34" charset="-122"/>
              <a:ea typeface="微软雅黑" panose="020B0503020204020204" pitchFamily="34" charset="-122"/>
              <a:cs typeface="+mj-cs"/>
            </a:endParaRPr>
          </a:p>
          <a:p>
            <a:pPr algn="ctr"/>
            <a:r>
              <a:rPr lang="en-US" altLang="zh-CN" sz="2400" b="1" i="0" dirty="0">
                <a:solidFill>
                  <a:srgbClr val="000000"/>
                </a:solidFill>
                <a:effectLst/>
                <a:latin typeface="Gill Sans MT" panose="020B0502020104020203" pitchFamily="34" charset="0"/>
              </a:rPr>
              <a:t>ANXIOUS OR ANGRY - EFFECTS OF DISCRETE EMOTIONS ON THE PERCEIVED HELPFULNESS OF ONLINE REVIEWS</a:t>
            </a:r>
          </a:p>
          <a:p>
            <a:pPr algn="ctr">
              <a:lnSpc>
                <a:spcPts val="5900"/>
              </a:lnSpc>
              <a:spcBef>
                <a:spcPct val="0"/>
              </a:spcBef>
            </a:pPr>
            <a:endParaRPr lang="zh-CN" altLang="en-US" sz="2400" dirty="0">
              <a:latin typeface="微软雅黑" panose="020B0503020204020204" pitchFamily="34" charset="-122"/>
              <a:ea typeface="微软雅黑" panose="020B0503020204020204" pitchFamily="34" charset="-122"/>
              <a:cs typeface="+mj-cs"/>
            </a:endParaRPr>
          </a:p>
        </p:txBody>
      </p:sp>
      <p:sp>
        <p:nvSpPr>
          <p:cNvPr id="23" name="矩形 22">
            <a:extLst>
              <a:ext uri="{FF2B5EF4-FFF2-40B4-BE49-F238E27FC236}">
                <a16:creationId xmlns:a16="http://schemas.microsoft.com/office/drawing/2014/main" id="{CD33C61E-66C3-4EBA-8249-607BBD505090}"/>
              </a:ext>
            </a:extLst>
          </p:cNvPr>
          <p:cNvSpPr/>
          <p:nvPr/>
        </p:nvSpPr>
        <p:spPr>
          <a:xfrm>
            <a:off x="925352" y="1561241"/>
            <a:ext cx="10341294" cy="769441"/>
          </a:xfrm>
          <a:prstGeom prst="rect">
            <a:avLst/>
          </a:prstGeom>
        </p:spPr>
        <p:txBody>
          <a:bodyPr wrap="none">
            <a:spAutoFit/>
          </a:bodyPr>
          <a:lstStyle/>
          <a:p>
            <a:pPr algn="ctr"/>
            <a:r>
              <a:rPr lang="zh-CN" altLang="en-US" sz="4400" b="1" dirty="0">
                <a:solidFill>
                  <a:srgbClr val="002060"/>
                </a:solidFill>
                <a:latin typeface="微软雅黑" panose="020B0503020204020204" pitchFamily="34" charset="-122"/>
                <a:ea typeface="微软雅黑" panose="020B0503020204020204" pitchFamily="34" charset="-122"/>
              </a:rPr>
              <a:t>情绪分析于在线评论有用性探究中的应用</a:t>
            </a:r>
          </a:p>
        </p:txBody>
      </p:sp>
      <p:sp>
        <p:nvSpPr>
          <p:cNvPr id="29" name="矩形 28">
            <a:extLst>
              <a:ext uri="{FF2B5EF4-FFF2-40B4-BE49-F238E27FC236}">
                <a16:creationId xmlns:a16="http://schemas.microsoft.com/office/drawing/2014/main" id="{B464443E-83CE-4C70-B79B-438EFE700EB1}"/>
              </a:ext>
            </a:extLst>
          </p:cNvPr>
          <p:cNvSpPr/>
          <p:nvPr/>
        </p:nvSpPr>
        <p:spPr>
          <a:xfrm>
            <a:off x="1147301" y="2442009"/>
            <a:ext cx="9897397" cy="67004"/>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灯片编号占位符 29">
            <a:extLst>
              <a:ext uri="{FF2B5EF4-FFF2-40B4-BE49-F238E27FC236}">
                <a16:creationId xmlns:a16="http://schemas.microsoft.com/office/drawing/2014/main" id="{93DA0135-027C-46F8-8A1C-DD9746AC504E}"/>
              </a:ext>
            </a:extLst>
          </p:cNvPr>
          <p:cNvSpPr>
            <a:spLocks noGrp="1"/>
          </p:cNvSpPr>
          <p:nvPr>
            <p:ph type="sldNum" sz="quarter" idx="12"/>
          </p:nvPr>
        </p:nvSpPr>
        <p:spPr/>
        <p:txBody>
          <a:bodyPr/>
          <a:lstStyle/>
          <a:p>
            <a:fld id="{0D9EFA66-2FD7-4259-9652-B5E4E194FB0C}" type="slidenum">
              <a:rPr lang="zh-CN" altLang="en-US" smtClean="0"/>
              <a:t>1</a:t>
            </a:fld>
            <a:endParaRPr lang="zh-CN" altLang="en-US"/>
          </a:p>
        </p:txBody>
      </p:sp>
      <p:graphicFrame>
        <p:nvGraphicFramePr>
          <p:cNvPr id="32" name="表格 31">
            <a:extLst>
              <a:ext uri="{FF2B5EF4-FFF2-40B4-BE49-F238E27FC236}">
                <a16:creationId xmlns:a16="http://schemas.microsoft.com/office/drawing/2014/main" id="{457997E5-0014-40B2-ADBE-B5697B994976}"/>
              </a:ext>
            </a:extLst>
          </p:cNvPr>
          <p:cNvGraphicFramePr>
            <a:graphicFrameLocks noGrp="1"/>
          </p:cNvGraphicFramePr>
          <p:nvPr>
            <p:extLst>
              <p:ext uri="{D42A27DB-BD31-4B8C-83A1-F6EECF244321}">
                <p14:modId xmlns:p14="http://schemas.microsoft.com/office/powerpoint/2010/main" val="3905031559"/>
              </p:ext>
            </p:extLst>
          </p:nvPr>
        </p:nvGraphicFramePr>
        <p:xfrm>
          <a:off x="4015319" y="4004301"/>
          <a:ext cx="6177717" cy="1584960"/>
        </p:xfrm>
        <a:graphic>
          <a:graphicData uri="http://schemas.openxmlformats.org/drawingml/2006/table">
            <a:tbl>
              <a:tblPr firstRow="1" bandRow="1">
                <a:tableStyleId>{5C22544A-7EE6-4342-B048-85BDC9FD1C3A}</a:tableStyleId>
              </a:tblPr>
              <a:tblGrid>
                <a:gridCol w="1395819">
                  <a:extLst>
                    <a:ext uri="{9D8B030D-6E8A-4147-A177-3AD203B41FA5}">
                      <a16:colId xmlns:a16="http://schemas.microsoft.com/office/drawing/2014/main" val="4149356709"/>
                    </a:ext>
                  </a:extLst>
                </a:gridCol>
                <a:gridCol w="445343">
                  <a:extLst>
                    <a:ext uri="{9D8B030D-6E8A-4147-A177-3AD203B41FA5}">
                      <a16:colId xmlns:a16="http://schemas.microsoft.com/office/drawing/2014/main" val="1469082745"/>
                    </a:ext>
                  </a:extLst>
                </a:gridCol>
                <a:gridCol w="4336555">
                  <a:extLst>
                    <a:ext uri="{9D8B030D-6E8A-4147-A177-3AD203B41FA5}">
                      <a16:colId xmlns:a16="http://schemas.microsoft.com/office/drawing/2014/main" val="9793121"/>
                    </a:ext>
                  </a:extLst>
                </a:gridCol>
              </a:tblGrid>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汇报小组</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0" dirty="0">
                          <a:solidFill>
                            <a:schemeClr val="tx1"/>
                          </a:solidFill>
                          <a:latin typeface="微软雅黑" panose="020B0503020204020204" pitchFamily="34" charset="-122"/>
                          <a:ea typeface="微软雅黑" panose="020B0503020204020204" pitchFamily="34" charset="-122"/>
                        </a:rPr>
                        <a:t>第一组</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4733513"/>
                  </a:ext>
                </a:extLst>
              </a:tr>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汇报人</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tx1"/>
                          </a:solidFill>
                          <a:latin typeface="微软雅黑" panose="020B0503020204020204" pitchFamily="34" charset="-122"/>
                          <a:ea typeface="微软雅黑" panose="020B0503020204020204" pitchFamily="34" charset="-122"/>
                        </a:rPr>
                        <a:t>刘郅哲，谢燊</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7387382"/>
                  </a:ext>
                </a:extLst>
              </a:tr>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指导老师</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zh-CN" altLang="en-US" sz="2000" b="0" dirty="0">
                          <a:solidFill>
                            <a:schemeClr val="tx1"/>
                          </a:solidFill>
                          <a:latin typeface="微软雅黑" panose="020B0503020204020204" pitchFamily="34" charset="-122"/>
                          <a:ea typeface="微软雅黑" panose="020B0503020204020204" pitchFamily="34" charset="-122"/>
                        </a:rPr>
                        <a:t>高宝俊</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0593135"/>
                  </a:ext>
                </a:extLst>
              </a:tr>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汇报时间</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0" dirty="0">
                          <a:solidFill>
                            <a:schemeClr val="tx1"/>
                          </a:solidFill>
                          <a:latin typeface="微软雅黑" panose="020B0503020204020204" pitchFamily="34" charset="-122"/>
                          <a:ea typeface="微软雅黑" panose="020B0503020204020204" pitchFamily="34" charset="-122"/>
                        </a:rPr>
                        <a:t>2022-6-27</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7015203"/>
                  </a:ext>
                </a:extLst>
              </a:tr>
            </a:tbl>
          </a:graphicData>
        </a:graphic>
      </p:graphicFrame>
      <p:pic>
        <p:nvPicPr>
          <p:cNvPr id="1030" name="Picture 6" descr="http://ems.whu.edu.cn/images/logo.png">
            <a:extLst>
              <a:ext uri="{FF2B5EF4-FFF2-40B4-BE49-F238E27FC236}">
                <a16:creationId xmlns:a16="http://schemas.microsoft.com/office/drawing/2014/main" id="{84105BAD-CB3E-4B19-98FA-BEE1E8A54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9" y="396017"/>
            <a:ext cx="41910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90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10</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3B92D676-6354-8DB0-8E4B-8A0B781C4AB9}"/>
              </a:ext>
            </a:extLst>
          </p:cNvPr>
          <p:cNvSpPr txBox="1"/>
          <p:nvPr/>
        </p:nvSpPr>
        <p:spPr>
          <a:xfrm>
            <a:off x="705343" y="1832763"/>
            <a:ext cx="5481639" cy="156966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 R</a:t>
            </a: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Python</a:t>
            </a:r>
            <a:r>
              <a:rPr lang="zh-CN" altLang="en-US" sz="2400" b="1" dirty="0">
                <a:latin typeface="微软雅黑" panose="020B0503020204020204" pitchFamily="34" charset="-122"/>
                <a:ea typeface="微软雅黑" panose="020B0503020204020204" pitchFamily="34" charset="-122"/>
              </a:rPr>
              <a:t>的“强强联合”</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基于</a:t>
            </a:r>
            <a:r>
              <a:rPr lang="en-US" altLang="zh-CN" sz="2400" b="1" dirty="0" err="1">
                <a:latin typeface="微软雅黑" panose="020B0503020204020204" pitchFamily="34" charset="-122"/>
                <a:ea typeface="微软雅黑" panose="020B0503020204020204" pitchFamily="34" charset="-122"/>
              </a:rPr>
              <a:t>spacyr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reticulate</a:t>
            </a:r>
          </a:p>
          <a:p>
            <a:endParaRPr lang="en-US" altLang="zh-CN"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B6F47B3-BD3C-43C1-8D89-2EC29C946A78}"/>
              </a:ext>
            </a:extLst>
          </p:cNvPr>
          <p:cNvSpPr txBox="1"/>
          <p:nvPr/>
        </p:nvSpPr>
        <p:spPr>
          <a:xfrm>
            <a:off x="705343" y="120297"/>
            <a:ext cx="553010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ED13552-2E1B-4D0D-8B2E-5E9BA34032A8}"/>
              </a:ext>
            </a:extLst>
          </p:cNvPr>
          <p:cNvSpPr txBox="1"/>
          <p:nvPr/>
        </p:nvSpPr>
        <p:spPr>
          <a:xfrm>
            <a:off x="474353" y="939529"/>
            <a:ext cx="9216494"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One Step Further – Part</a:t>
            </a:r>
            <a:r>
              <a:rPr lang="zh-CN" altLang="en-US" sz="32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of</a:t>
            </a:r>
            <a:r>
              <a:rPr lang="zh-CN" altLang="en-US" sz="32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Speech</a:t>
            </a:r>
            <a:r>
              <a:rPr lang="zh-CN" altLang="en-US" sz="3200"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Analysis</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936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2C192D-54BC-407F-A2D0-2FE839AB1DD2}"/>
              </a:ext>
            </a:extLst>
          </p:cNvPr>
          <p:cNvSpPr>
            <a:spLocks noGrp="1"/>
          </p:cNvSpPr>
          <p:nvPr>
            <p:ph type="sldNum" sz="quarter" idx="12"/>
          </p:nvPr>
        </p:nvSpPr>
        <p:spPr/>
        <p:txBody>
          <a:bodyPr/>
          <a:lstStyle/>
          <a:p>
            <a:fld id="{0D9EFA66-2FD7-4259-9652-B5E4E194FB0C}" type="slidenum">
              <a:rPr lang="zh-CN" altLang="en-US" smtClean="0"/>
              <a:t>11</a:t>
            </a:fld>
            <a:endParaRPr lang="zh-CN" altLang="en-US" dirty="0"/>
          </a:p>
        </p:txBody>
      </p:sp>
      <p:sp>
        <p:nvSpPr>
          <p:cNvPr id="38" name="矩形 37">
            <a:extLst>
              <a:ext uri="{FF2B5EF4-FFF2-40B4-BE49-F238E27FC236}">
                <a16:creationId xmlns:a16="http://schemas.microsoft.com/office/drawing/2014/main" id="{F2C8D2B7-98FC-4B48-8D85-A940F1222A7E}"/>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6" descr="http://ems.whu.edu.cn/images/logo.png">
            <a:extLst>
              <a:ext uri="{FF2B5EF4-FFF2-40B4-BE49-F238E27FC236}">
                <a16:creationId xmlns:a16="http://schemas.microsoft.com/office/drawing/2014/main" id="{1669D3EE-3CC7-4D97-9FA2-76F371C43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A390E37F-8AAC-419F-821B-13793BE7F97D}"/>
              </a:ext>
            </a:extLst>
          </p:cNvPr>
          <p:cNvGrpSpPr/>
          <p:nvPr/>
        </p:nvGrpSpPr>
        <p:grpSpPr>
          <a:xfrm>
            <a:off x="1080000" y="2721114"/>
            <a:ext cx="5826759" cy="707886"/>
            <a:chOff x="3203933" y="1734276"/>
            <a:chExt cx="5826759" cy="707886"/>
          </a:xfrm>
        </p:grpSpPr>
        <p:sp>
          <p:nvSpPr>
            <p:cNvPr id="37" name="箭头: 五边形 36">
              <a:extLst>
                <a:ext uri="{FF2B5EF4-FFF2-40B4-BE49-F238E27FC236}">
                  <a16:creationId xmlns:a16="http://schemas.microsoft.com/office/drawing/2014/main" id="{1B1C9D03-DE1E-4B99-9329-5E4F9CF213D9}"/>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387CFABD-23CE-4109-BF60-90D6FDF82D8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629AE9B-D42C-4750-8F4E-E0E0209E4E76}"/>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433FB14A-67CC-4E6A-AC31-E4AC49E1A0E2}"/>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B7BC0C56-55CE-418E-85F7-A385B2EA562D}"/>
              </a:ext>
            </a:extLst>
          </p:cNvPr>
          <p:cNvGrpSpPr/>
          <p:nvPr/>
        </p:nvGrpSpPr>
        <p:grpSpPr>
          <a:xfrm>
            <a:off x="1080000" y="4484878"/>
            <a:ext cx="5826759" cy="707886"/>
            <a:chOff x="3203933" y="1734276"/>
            <a:chExt cx="5826759" cy="707886"/>
          </a:xfrm>
        </p:grpSpPr>
        <p:sp>
          <p:nvSpPr>
            <p:cNvPr id="50" name="箭头: 五边形 49">
              <a:extLst>
                <a:ext uri="{FF2B5EF4-FFF2-40B4-BE49-F238E27FC236}">
                  <a16:creationId xmlns:a16="http://schemas.microsoft.com/office/drawing/2014/main" id="{E6FE6FA9-23E9-473C-A285-D8774E2DB316}"/>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3860444-598B-4BD8-827F-BEEB15E7310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BE0606F3-6096-4D49-809B-6872CFC1B633}"/>
                </a:ext>
              </a:extLst>
            </p:cNvPr>
            <p:cNvSpPr txBox="1"/>
            <p:nvPr/>
          </p:nvSpPr>
          <p:spPr>
            <a:xfrm>
              <a:off x="328178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B45567E-D662-40FF-8D58-E1204CDFC5D8}"/>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Further Exploration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5DDA234C-6F98-4CCD-ADB3-58F2CED347E2}"/>
              </a:ext>
            </a:extLst>
          </p:cNvPr>
          <p:cNvGrpSpPr/>
          <p:nvPr/>
        </p:nvGrpSpPr>
        <p:grpSpPr>
          <a:xfrm>
            <a:off x="1080000" y="1822975"/>
            <a:ext cx="5826759" cy="707886"/>
            <a:chOff x="3203933" y="1734276"/>
            <a:chExt cx="5826759" cy="707886"/>
          </a:xfrm>
        </p:grpSpPr>
        <p:sp>
          <p:nvSpPr>
            <p:cNvPr id="64" name="箭头: 五边形 63">
              <a:extLst>
                <a:ext uri="{FF2B5EF4-FFF2-40B4-BE49-F238E27FC236}">
                  <a16:creationId xmlns:a16="http://schemas.microsoft.com/office/drawing/2014/main" id="{C63170BB-767A-4830-A46A-285EF1F34883}"/>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D2C7BDA3-495D-48DB-AF06-3C6D7867123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6B2E6445-17DC-42DA-A2B3-7CFE05A5D7CF}"/>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F446FD5B-EBF1-4D4B-AF92-D0FE13572D07}"/>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the Story Is</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01A7868A-EB2E-4852-8666-45081CAC42DF}"/>
              </a:ext>
            </a:extLst>
          </p:cNvPr>
          <p:cNvGrpSpPr/>
          <p:nvPr/>
        </p:nvGrpSpPr>
        <p:grpSpPr>
          <a:xfrm>
            <a:off x="1080000" y="3606210"/>
            <a:ext cx="5826759" cy="707886"/>
            <a:chOff x="3203933" y="1734276"/>
            <a:chExt cx="5826759" cy="707886"/>
          </a:xfrm>
        </p:grpSpPr>
        <p:sp>
          <p:nvSpPr>
            <p:cNvPr id="30" name="箭头: 五边形 29">
              <a:extLst>
                <a:ext uri="{FF2B5EF4-FFF2-40B4-BE49-F238E27FC236}">
                  <a16:creationId xmlns:a16="http://schemas.microsoft.com/office/drawing/2014/main" id="{A06F4711-B237-4A23-BDAF-82EB23426124}"/>
                </a:ext>
              </a:extLst>
            </p:cNvPr>
            <p:cNvSpPr/>
            <p:nvPr/>
          </p:nvSpPr>
          <p:spPr>
            <a:xfrm>
              <a:off x="3513812" y="1734276"/>
              <a:ext cx="5516880" cy="707886"/>
            </a:xfrm>
            <a:prstGeom prst="homePlate">
              <a:avLst/>
            </a:prstGeom>
            <a:solidFill>
              <a:srgbClr val="DAE3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817439BD-0910-4B8C-93D6-477069760B75}"/>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54293C1-EC26-4F8D-A163-8FF892234622}"/>
                </a:ext>
              </a:extLst>
            </p:cNvPr>
            <p:cNvSpPr txBox="1"/>
            <p:nvPr/>
          </p:nvSpPr>
          <p:spPr>
            <a:xfrm>
              <a:off x="330083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D531A64-F68F-44D2-BD8B-53CEFFA95D74}"/>
                </a:ext>
              </a:extLst>
            </p:cNvPr>
            <p:cNvSpPr/>
            <p:nvPr/>
          </p:nvSpPr>
          <p:spPr>
            <a:xfrm>
              <a:off x="4034664" y="1827576"/>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How We Made it</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BE8B892F-43BB-4D86-A650-52100BCF87FD}"/>
              </a:ext>
            </a:extLst>
          </p:cNvPr>
          <p:cNvCxnSpPr>
            <a:stCxn id="30" idx="3"/>
          </p:cNvCxnSpPr>
          <p:nvPr/>
        </p:nvCxnSpPr>
        <p:spPr>
          <a:xfrm flipV="1">
            <a:off x="6906759" y="3953164"/>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5A2DF87-BF50-4CD6-9AE4-3BBBDDCCD7F9}"/>
              </a:ext>
            </a:extLst>
          </p:cNvPr>
          <p:cNvCxnSpPr/>
          <p:nvPr/>
        </p:nvCxnSpPr>
        <p:spPr>
          <a:xfrm flipV="1">
            <a:off x="7296727" y="2096655"/>
            <a:ext cx="0" cy="18565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D19DFEE-74D3-4378-9405-A91DA94861F9}"/>
              </a:ext>
            </a:extLst>
          </p:cNvPr>
          <p:cNvCxnSpPr/>
          <p:nvPr/>
        </p:nvCxnSpPr>
        <p:spPr>
          <a:xfrm flipV="1">
            <a:off x="7296727" y="3953164"/>
            <a:ext cx="0" cy="18565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7827270-BB5E-4E2E-8D41-229E852BB8AD}"/>
              </a:ext>
            </a:extLst>
          </p:cNvPr>
          <p:cNvCxnSpPr/>
          <p:nvPr/>
        </p:nvCxnSpPr>
        <p:spPr>
          <a:xfrm flipV="1">
            <a:off x="7296727" y="3944161"/>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548F9C1-E086-4774-95D0-9B616465D953}"/>
              </a:ext>
            </a:extLst>
          </p:cNvPr>
          <p:cNvCxnSpPr/>
          <p:nvPr/>
        </p:nvCxnSpPr>
        <p:spPr>
          <a:xfrm flipV="1">
            <a:off x="7308049" y="5795161"/>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ADCE87C-552B-4B62-9D27-0E42D4BC25C6}"/>
              </a:ext>
            </a:extLst>
          </p:cNvPr>
          <p:cNvCxnSpPr/>
          <p:nvPr/>
        </p:nvCxnSpPr>
        <p:spPr>
          <a:xfrm flipV="1">
            <a:off x="7296727" y="210885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DA9E629-5553-4021-9AC6-9F7C71DA0983}"/>
              </a:ext>
            </a:extLst>
          </p:cNvPr>
          <p:cNvCxnSpPr/>
          <p:nvPr/>
        </p:nvCxnSpPr>
        <p:spPr>
          <a:xfrm flipV="1">
            <a:off x="7296727" y="488313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FE581B8-6377-47A3-AD1F-987839B06413}"/>
              </a:ext>
            </a:extLst>
          </p:cNvPr>
          <p:cNvCxnSpPr/>
          <p:nvPr/>
        </p:nvCxnSpPr>
        <p:spPr>
          <a:xfrm flipV="1">
            <a:off x="7296727" y="303361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53BF883E-A4F4-4C26-BEA1-86BC0BD0ECB3}"/>
              </a:ext>
            </a:extLst>
          </p:cNvPr>
          <p:cNvGrpSpPr/>
          <p:nvPr/>
        </p:nvGrpSpPr>
        <p:grpSpPr>
          <a:xfrm>
            <a:off x="7686695" y="1786817"/>
            <a:ext cx="4125558" cy="658049"/>
            <a:chOff x="3202560" y="1734276"/>
            <a:chExt cx="4438005" cy="707886"/>
          </a:xfrm>
        </p:grpSpPr>
        <p:sp>
          <p:nvSpPr>
            <p:cNvPr id="80" name="箭头: 五边形 79">
              <a:extLst>
                <a:ext uri="{FF2B5EF4-FFF2-40B4-BE49-F238E27FC236}">
                  <a16:creationId xmlns:a16="http://schemas.microsoft.com/office/drawing/2014/main" id="{84A1557A-D186-427B-826B-122D4316DAFB}"/>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矩形: 圆角 80">
              <a:extLst>
                <a:ext uri="{FF2B5EF4-FFF2-40B4-BE49-F238E27FC236}">
                  <a16:creationId xmlns:a16="http://schemas.microsoft.com/office/drawing/2014/main" id="{5A50FEE9-CEE4-4148-9CAF-B225BB151025}"/>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文本框 81">
              <a:extLst>
                <a:ext uri="{FF2B5EF4-FFF2-40B4-BE49-F238E27FC236}">
                  <a16:creationId xmlns:a16="http://schemas.microsoft.com/office/drawing/2014/main" id="{A058BA30-BC8C-4312-B286-79603EFE538D}"/>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3" name="矩形 82">
            <a:extLst>
              <a:ext uri="{FF2B5EF4-FFF2-40B4-BE49-F238E27FC236}">
                <a16:creationId xmlns:a16="http://schemas.microsoft.com/office/drawing/2014/main" id="{522C360A-8528-4994-AD63-B9E69CB3F5CA}"/>
              </a:ext>
            </a:extLst>
          </p:cNvPr>
          <p:cNvSpPr/>
          <p:nvPr/>
        </p:nvSpPr>
        <p:spPr>
          <a:xfrm>
            <a:off x="8383418" y="1898832"/>
            <a:ext cx="3208212" cy="400110"/>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Preprocessing Data</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9C1DFD06-7FBC-481D-846A-78A1E1A4308A}"/>
              </a:ext>
            </a:extLst>
          </p:cNvPr>
          <p:cNvGrpSpPr/>
          <p:nvPr/>
        </p:nvGrpSpPr>
        <p:grpSpPr>
          <a:xfrm>
            <a:off x="7686695" y="2695343"/>
            <a:ext cx="4125558" cy="658049"/>
            <a:chOff x="3202560" y="1734276"/>
            <a:chExt cx="4438005" cy="707886"/>
          </a:xfrm>
        </p:grpSpPr>
        <p:sp>
          <p:nvSpPr>
            <p:cNvPr id="90" name="箭头: 五边形 89">
              <a:extLst>
                <a:ext uri="{FF2B5EF4-FFF2-40B4-BE49-F238E27FC236}">
                  <a16:creationId xmlns:a16="http://schemas.microsoft.com/office/drawing/2014/main" id="{1C08AF84-1875-4CEF-9518-181B1ED951F0}"/>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矩形: 圆角 90">
              <a:extLst>
                <a:ext uri="{FF2B5EF4-FFF2-40B4-BE49-F238E27FC236}">
                  <a16:creationId xmlns:a16="http://schemas.microsoft.com/office/drawing/2014/main" id="{3D70DD18-8442-48BE-A4A5-623CA58117F9}"/>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文本框 91">
              <a:extLst>
                <a:ext uri="{FF2B5EF4-FFF2-40B4-BE49-F238E27FC236}">
                  <a16:creationId xmlns:a16="http://schemas.microsoft.com/office/drawing/2014/main" id="{54BDAD77-06A9-4E9C-9F76-FB61930D87F1}"/>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3" name="矩形 92">
            <a:extLst>
              <a:ext uri="{FF2B5EF4-FFF2-40B4-BE49-F238E27FC236}">
                <a16:creationId xmlns:a16="http://schemas.microsoft.com/office/drawing/2014/main" id="{AA153ED5-D78C-46E0-BDB1-FB5C46A9FA9B}"/>
              </a:ext>
            </a:extLst>
          </p:cNvPr>
          <p:cNvSpPr/>
          <p:nvPr/>
        </p:nvSpPr>
        <p:spPr>
          <a:xfrm>
            <a:off x="8383418" y="2687538"/>
            <a:ext cx="3208212" cy="707886"/>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Variables: </a:t>
            </a:r>
          </a:p>
          <a:p>
            <a:pPr algn="ctr"/>
            <a:r>
              <a:rPr lang="en-US" altLang="zh-CN" sz="2000" dirty="0">
                <a:solidFill>
                  <a:srgbClr val="092D7C"/>
                </a:solidFill>
                <a:latin typeface="微软雅黑" panose="020B0503020204020204" pitchFamily="34" charset="-122"/>
                <a:ea typeface="微软雅黑" panose="020B0503020204020204" pitchFamily="34" charset="-122"/>
              </a:rPr>
              <a:t>Angry &amp; Anxious</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94" name="组合 93">
            <a:extLst>
              <a:ext uri="{FF2B5EF4-FFF2-40B4-BE49-F238E27FC236}">
                <a16:creationId xmlns:a16="http://schemas.microsoft.com/office/drawing/2014/main" id="{A89E89CB-EC2C-40C9-8984-0028A1BCD3B5}"/>
              </a:ext>
            </a:extLst>
          </p:cNvPr>
          <p:cNvGrpSpPr/>
          <p:nvPr/>
        </p:nvGrpSpPr>
        <p:grpSpPr>
          <a:xfrm>
            <a:off x="7673571" y="3621151"/>
            <a:ext cx="4125559" cy="658049"/>
            <a:chOff x="3202559" y="1734276"/>
            <a:chExt cx="4438006" cy="707886"/>
          </a:xfrm>
        </p:grpSpPr>
        <p:sp>
          <p:nvSpPr>
            <p:cNvPr id="95" name="箭头: 五边形 94">
              <a:extLst>
                <a:ext uri="{FF2B5EF4-FFF2-40B4-BE49-F238E27FC236}">
                  <a16:creationId xmlns:a16="http://schemas.microsoft.com/office/drawing/2014/main" id="{B9623416-4748-4F21-AB14-B28CA6D9B289}"/>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矩形: 圆角 95">
              <a:extLst>
                <a:ext uri="{FF2B5EF4-FFF2-40B4-BE49-F238E27FC236}">
                  <a16:creationId xmlns:a16="http://schemas.microsoft.com/office/drawing/2014/main" id="{9B62BC1C-2369-45B8-A307-9DC20EB8CCE4}"/>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文本框 96">
              <a:extLst>
                <a:ext uri="{FF2B5EF4-FFF2-40B4-BE49-F238E27FC236}">
                  <a16:creationId xmlns:a16="http://schemas.microsoft.com/office/drawing/2014/main" id="{37AFA807-130C-4AF4-8CDF-AE30BB975215}"/>
                </a:ext>
              </a:extLst>
            </p:cNvPr>
            <p:cNvSpPr txBox="1"/>
            <p:nvPr/>
          </p:nvSpPr>
          <p:spPr>
            <a:xfrm>
              <a:off x="3202559"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a:extLst>
              <a:ext uri="{FF2B5EF4-FFF2-40B4-BE49-F238E27FC236}">
                <a16:creationId xmlns:a16="http://schemas.microsoft.com/office/drawing/2014/main" id="{ACDF64D3-24E0-4888-85A9-A118B7C51F0B}"/>
              </a:ext>
            </a:extLst>
          </p:cNvPr>
          <p:cNvGrpSpPr/>
          <p:nvPr/>
        </p:nvGrpSpPr>
        <p:grpSpPr>
          <a:xfrm>
            <a:off x="7687282" y="4539496"/>
            <a:ext cx="4125558" cy="658049"/>
            <a:chOff x="3202560" y="1734276"/>
            <a:chExt cx="4438005" cy="707886"/>
          </a:xfrm>
        </p:grpSpPr>
        <p:sp>
          <p:nvSpPr>
            <p:cNvPr id="100" name="箭头: 五边形 99">
              <a:extLst>
                <a:ext uri="{FF2B5EF4-FFF2-40B4-BE49-F238E27FC236}">
                  <a16:creationId xmlns:a16="http://schemas.microsoft.com/office/drawing/2014/main" id="{2201786E-C7DB-4B89-AB33-6EC620BFB475}"/>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矩形: 圆角 100">
              <a:extLst>
                <a:ext uri="{FF2B5EF4-FFF2-40B4-BE49-F238E27FC236}">
                  <a16:creationId xmlns:a16="http://schemas.microsoft.com/office/drawing/2014/main" id="{BF3400E7-1252-4916-A186-F5CBBBFB51E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文本框 101">
              <a:extLst>
                <a:ext uri="{FF2B5EF4-FFF2-40B4-BE49-F238E27FC236}">
                  <a16:creationId xmlns:a16="http://schemas.microsoft.com/office/drawing/2014/main" id="{308B6983-6065-43FA-88A3-B020997E0587}"/>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03" name="矩形 102">
            <a:extLst>
              <a:ext uri="{FF2B5EF4-FFF2-40B4-BE49-F238E27FC236}">
                <a16:creationId xmlns:a16="http://schemas.microsoft.com/office/drawing/2014/main" id="{8CBB7C43-C8A6-4948-9353-B5726D749CA6}"/>
              </a:ext>
            </a:extLst>
          </p:cNvPr>
          <p:cNvSpPr/>
          <p:nvPr/>
        </p:nvSpPr>
        <p:spPr>
          <a:xfrm>
            <a:off x="8384013" y="4513830"/>
            <a:ext cx="3207617" cy="707886"/>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Negative Binomial Regression</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104" name="组合 103">
            <a:extLst>
              <a:ext uri="{FF2B5EF4-FFF2-40B4-BE49-F238E27FC236}">
                <a16:creationId xmlns:a16="http://schemas.microsoft.com/office/drawing/2014/main" id="{BA44842C-B11E-4A4F-B87E-4F7C62C9AD51}"/>
              </a:ext>
            </a:extLst>
          </p:cNvPr>
          <p:cNvGrpSpPr/>
          <p:nvPr/>
        </p:nvGrpSpPr>
        <p:grpSpPr>
          <a:xfrm>
            <a:off x="7686695" y="5466136"/>
            <a:ext cx="4125558" cy="658049"/>
            <a:chOff x="3202560" y="1734276"/>
            <a:chExt cx="4438005" cy="707886"/>
          </a:xfrm>
        </p:grpSpPr>
        <p:sp>
          <p:nvSpPr>
            <p:cNvPr id="105" name="箭头: 五边形 104">
              <a:extLst>
                <a:ext uri="{FF2B5EF4-FFF2-40B4-BE49-F238E27FC236}">
                  <a16:creationId xmlns:a16="http://schemas.microsoft.com/office/drawing/2014/main" id="{6A024CD7-FB92-4E79-9CE0-043A2AF7470A}"/>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矩形: 圆角 105">
              <a:extLst>
                <a:ext uri="{FF2B5EF4-FFF2-40B4-BE49-F238E27FC236}">
                  <a16:creationId xmlns:a16="http://schemas.microsoft.com/office/drawing/2014/main" id="{71558DA9-EA63-499F-B350-F974E41C9142}"/>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文本框 106">
              <a:extLst>
                <a:ext uri="{FF2B5EF4-FFF2-40B4-BE49-F238E27FC236}">
                  <a16:creationId xmlns:a16="http://schemas.microsoft.com/office/drawing/2014/main" id="{77D25C68-A833-48DE-B0CE-6ED264FA1145}"/>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3.5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08" name="矩形 107">
            <a:extLst>
              <a:ext uri="{FF2B5EF4-FFF2-40B4-BE49-F238E27FC236}">
                <a16:creationId xmlns:a16="http://schemas.microsoft.com/office/drawing/2014/main" id="{7678F8D2-B589-45E5-BE9F-3E15A8C86288}"/>
              </a:ext>
            </a:extLst>
          </p:cNvPr>
          <p:cNvSpPr/>
          <p:nvPr/>
        </p:nvSpPr>
        <p:spPr>
          <a:xfrm>
            <a:off x="8383418" y="5578151"/>
            <a:ext cx="3208212" cy="400110"/>
          </a:xfrm>
          <a:prstGeom prst="rect">
            <a:avLst/>
          </a:prstGeom>
        </p:spPr>
        <p:txBody>
          <a:bodyPr wrap="square">
            <a:spAutoFit/>
          </a:bodyPr>
          <a:lstStyle/>
          <a:p>
            <a:pPr algn="ctr"/>
            <a:r>
              <a:rPr lang="en-US" altLang="zh-CN" sz="2000" dirty="0" err="1">
                <a:solidFill>
                  <a:srgbClr val="092D7C"/>
                </a:solidFill>
                <a:latin typeface="微软雅黑" panose="020B0503020204020204" pitchFamily="34" charset="-122"/>
                <a:ea typeface="微软雅黑" panose="020B0503020204020204" pitchFamily="34" charset="-122"/>
              </a:rPr>
              <a:t>WordCloud</a:t>
            </a:r>
            <a:endParaRPr lang="zh-CN" altLang="en-US" sz="2000" dirty="0">
              <a:solidFill>
                <a:srgbClr val="092D7C"/>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EEF623BA-0A2C-4ACA-B978-B02C1F958674}"/>
              </a:ext>
            </a:extLst>
          </p:cNvPr>
          <p:cNvSpPr/>
          <p:nvPr/>
        </p:nvSpPr>
        <p:spPr>
          <a:xfrm>
            <a:off x="8440483" y="3615308"/>
            <a:ext cx="3151147" cy="707886"/>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Variables: </a:t>
            </a:r>
          </a:p>
          <a:p>
            <a:pPr algn="ctr"/>
            <a:r>
              <a:rPr lang="en-US" altLang="zh-CN" sz="2000" dirty="0">
                <a:solidFill>
                  <a:srgbClr val="092D7C"/>
                </a:solidFill>
                <a:latin typeface="微软雅黑" panose="020B0503020204020204" pitchFamily="34" charset="-122"/>
                <a:ea typeface="微软雅黑" panose="020B0503020204020204" pitchFamily="34" charset="-122"/>
              </a:rPr>
              <a:t>Readability &amp; Sentiment</a:t>
            </a:r>
            <a:endParaRPr lang="zh-CN" altLang="en-US" sz="2000" dirty="0">
              <a:solidFill>
                <a:srgbClr val="092D7C"/>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2D10FDF6-CD2C-4B1F-A156-83AF08DCCC46}"/>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69531218-2945-4A54-A0B8-A42D6EC3CAEF}"/>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E7E81128-9B56-4838-A6A6-500030B5B147}"/>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164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12</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A9FD93F-8F76-E6FF-86C1-FED9801A73DD}"/>
              </a:ext>
            </a:extLst>
          </p:cNvPr>
          <p:cNvSpPr txBox="1"/>
          <p:nvPr/>
        </p:nvSpPr>
        <p:spPr>
          <a:xfrm>
            <a:off x="681618" y="1681458"/>
            <a:ext cx="10174597" cy="1339534"/>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筛出</a:t>
            </a:r>
            <a:r>
              <a:rPr lang="en-US" altLang="zh-CN" sz="2000" b="1" dirty="0">
                <a:latin typeface="微软雅黑" panose="020B0503020204020204" pitchFamily="34" charset="-122"/>
                <a:ea typeface="微软雅黑" panose="020B0503020204020204" pitchFamily="34" charset="-122"/>
              </a:rPr>
              <a:t>UTF-8</a:t>
            </a:r>
            <a:r>
              <a:rPr lang="zh-CN" altLang="en-US" sz="2000" b="1" dirty="0">
                <a:latin typeface="微软雅黑" panose="020B0503020204020204" pitchFamily="34" charset="-122"/>
                <a:ea typeface="微软雅黑" panose="020B0503020204020204" pitchFamily="34" charset="-122"/>
              </a:rPr>
              <a:t>格式且为英文的评价</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ReviewText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iconv</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ReviewText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"UTF-8", "UTF-8", sub="")</a:t>
            </a: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language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textcat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ReviewText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p:txBody>
      </p:sp>
      <p:sp>
        <p:nvSpPr>
          <p:cNvPr id="16" name="文本框 15">
            <a:extLst>
              <a:ext uri="{FF2B5EF4-FFF2-40B4-BE49-F238E27FC236}">
                <a16:creationId xmlns:a16="http://schemas.microsoft.com/office/drawing/2014/main" id="{4F2EE0D2-1EAD-C3DD-13BF-01FA6C5C10C6}"/>
              </a:ext>
            </a:extLst>
          </p:cNvPr>
          <p:cNvSpPr txBox="1"/>
          <p:nvPr/>
        </p:nvSpPr>
        <p:spPr>
          <a:xfrm>
            <a:off x="681618" y="3423271"/>
            <a:ext cx="10884527" cy="2623282"/>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构建变量</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accent1">
                    <a:lumMod val="75000"/>
                  </a:schemeClr>
                </a:solidFill>
                <a:latin typeface="微软雅黑" panose="020B0503020204020204" pitchFamily="34" charset="-122"/>
                <a:ea typeface="微软雅黑" panose="020B0503020204020204" pitchFamily="34" charset="-122"/>
              </a:rPr>
              <a:t>Reviewer specific variables</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Age</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Gender</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Identity Disclosure</a:t>
            </a:r>
          </a:p>
          <a:p>
            <a:pPr>
              <a:lnSpc>
                <a:spcPct val="150000"/>
              </a:lnSpc>
            </a:pPr>
            <a:r>
              <a:rPr lang="en-US" altLang="zh-CN" b="1" dirty="0">
                <a:solidFill>
                  <a:schemeClr val="accent1">
                    <a:lumMod val="75000"/>
                  </a:schemeClr>
                </a:solidFill>
                <a:latin typeface="微软雅黑" panose="020B0503020204020204" pitchFamily="34" charset="-122"/>
                <a:ea typeface="微软雅黑" panose="020B0503020204020204" pitchFamily="34" charset="-122"/>
              </a:rPr>
              <a:t>Review specific variables</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Rating</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Rating Deviation</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Length of Review</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Readability</a:t>
            </a:r>
          </a:p>
          <a:p>
            <a:pPr>
              <a:lnSpc>
                <a:spcPct val="150000"/>
              </a:lnSpc>
            </a:pPr>
            <a:r>
              <a:rPr lang="en-US" altLang="zh-CN" b="1" dirty="0">
                <a:solidFill>
                  <a:schemeClr val="accent1">
                    <a:lumMod val="75000"/>
                  </a:schemeClr>
                </a:solidFill>
                <a:latin typeface="微软雅黑" panose="020B0503020204020204" pitchFamily="34" charset="-122"/>
                <a:ea typeface="微软雅黑" panose="020B0503020204020204" pitchFamily="34" charset="-122"/>
              </a:rPr>
              <a:t>Hotel FE</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HotelID</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as.factor</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HotelID</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zh-CN" altLang="en-US" b="1" dirty="0">
                <a:solidFill>
                  <a:schemeClr val="accent1">
                    <a:lumMod val="75000"/>
                  </a:schemeClr>
                </a:solidFill>
                <a:latin typeface="Lucida Console" panose="020B0609040504020204" pitchFamily="49" charset="0"/>
                <a:ea typeface="微软雅黑" panose="020B0503020204020204" pitchFamily="34" charset="-122"/>
              </a:rPr>
              <a:t>因子化</a:t>
            </a:r>
            <a:endParaRPr lang="en-US" altLang="zh-CN" b="1" dirty="0">
              <a:solidFill>
                <a:schemeClr val="accent1">
                  <a:lumMod val="75000"/>
                </a:schemeClr>
              </a:solidFill>
              <a:latin typeface="Lucida Console" panose="020B0609040504020204" pitchFamily="49" charset="0"/>
              <a:ea typeface="微软雅黑" panose="020B0503020204020204" pitchFamily="34" charset="-122"/>
            </a:endParaRPr>
          </a:p>
          <a:p>
            <a:pPr>
              <a:lnSpc>
                <a:spcPct val="150000"/>
              </a:lnSpc>
            </a:pPr>
            <a:r>
              <a:rPr lang="en-US" altLang="zh-CN" b="1" dirty="0">
                <a:solidFill>
                  <a:schemeClr val="accent1">
                    <a:lumMod val="75000"/>
                  </a:schemeClr>
                </a:solidFill>
                <a:latin typeface="微软雅黑" panose="020B0503020204020204" pitchFamily="34" charset="-122"/>
                <a:ea typeface="微软雅黑" panose="020B0503020204020204" pitchFamily="34" charset="-122"/>
              </a:rPr>
              <a:t>Time FE</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b="1"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year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as.factor</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str_extract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year_month</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“\\d{2}”)) #</a:t>
            </a:r>
            <a:r>
              <a:rPr lang="zh-CN" altLang="en-US" b="1" dirty="0">
                <a:solidFill>
                  <a:schemeClr val="accent1">
                    <a:lumMod val="75000"/>
                  </a:schemeClr>
                </a:solidFill>
                <a:latin typeface="Lucida Console" panose="020B0609040504020204" pitchFamily="49" charset="0"/>
                <a:ea typeface="微软雅黑" panose="020B0503020204020204" pitchFamily="34" charset="-122"/>
              </a:rPr>
              <a:t>提取年份、因子化</a:t>
            </a:r>
            <a:endParaRPr lang="en-US" altLang="zh-CN" b="1" dirty="0">
              <a:solidFill>
                <a:schemeClr val="accent1">
                  <a:lumMod val="75000"/>
                </a:schemeClr>
              </a:solidFill>
              <a:latin typeface="Lucida Console" panose="020B0609040504020204" pitchFamily="49" charset="0"/>
              <a:ea typeface="微软雅黑" panose="020B0503020204020204" pitchFamily="34" charset="-122"/>
            </a:endParaRPr>
          </a:p>
          <a:p>
            <a:pPr>
              <a:lnSpc>
                <a:spcPct val="150000"/>
              </a:lnSpc>
            </a:pPr>
            <a:endParaRPr lang="en-US" altLang="zh-CN" sz="2000" i="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17BD292D-2685-46AF-A143-7521C94DAF49}"/>
              </a:ext>
            </a:extLst>
          </p:cNvPr>
          <p:cNvSpPr txBox="1"/>
          <p:nvPr/>
        </p:nvSpPr>
        <p:spPr>
          <a:xfrm>
            <a:off x="474352" y="939529"/>
            <a:ext cx="1128734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Preprocessing Data &amp; Constructing Control Variables</a:t>
            </a:r>
            <a:endParaRPr lang="en-US" altLang="zh-CN" sz="2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3A50FE7-28CA-4E66-8B9C-E26C0E7F65AD}"/>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807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13</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38C754-34ED-892B-B357-5425462FC694}"/>
              </a:ext>
            </a:extLst>
          </p:cNvPr>
          <p:cNvSpPr txBox="1"/>
          <p:nvPr/>
        </p:nvSpPr>
        <p:spPr>
          <a:xfrm>
            <a:off x="474353" y="939529"/>
            <a:ext cx="875537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Construct Variables: Anxious &amp; Angry</a:t>
            </a:r>
            <a:endParaRPr lang="en-US" altLang="zh-CN" sz="32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2DCB791-F17F-47B5-20FF-DAE92078A865}"/>
              </a:ext>
            </a:extLst>
          </p:cNvPr>
          <p:cNvSpPr txBox="1"/>
          <p:nvPr/>
        </p:nvSpPr>
        <p:spPr>
          <a:xfrm>
            <a:off x="723273" y="1742872"/>
            <a:ext cx="5864103" cy="4601260"/>
          </a:xfrm>
          <a:prstGeom prst="rect">
            <a:avLst/>
          </a:prstGeom>
          <a:noFill/>
        </p:spPr>
        <p:txBody>
          <a:bodyPr wrap="square" rtlCol="0">
            <a:spAutoFit/>
          </a:bodyPr>
          <a:lstStyle/>
          <a:p>
            <a:pPr>
              <a:spcBef>
                <a:spcPts val="600"/>
              </a:spcBef>
              <a:spcAft>
                <a:spcPts val="600"/>
              </a:spcAft>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标准化语料库</a:t>
            </a:r>
            <a:endParaRPr lang="en-US" altLang="zh-CN" sz="2000" b="1" dirty="0">
              <a:latin typeface="微软雅黑" panose="020B0503020204020204" pitchFamily="34" charset="-122"/>
              <a:ea typeface="微软雅黑" panose="020B0503020204020204" pitchFamily="34" charset="-122"/>
            </a:endParaRPr>
          </a:p>
          <a:p>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review_tokens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&lt;-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review_corpus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%&gt;%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tokens(</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remove_punct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 </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remove_symbols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 </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remove_numbers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remove_separators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 #</a:t>
            </a:r>
            <a:r>
              <a:rPr lang="zh-CN" altLang="en-US" b="1" dirty="0">
                <a:solidFill>
                  <a:schemeClr val="accent1">
                    <a:lumMod val="75000"/>
                  </a:schemeClr>
                </a:solidFill>
                <a:latin typeface="Lucida Console" panose="020B0609040504020204" pitchFamily="49" charset="0"/>
                <a:ea typeface="微软雅黑" panose="020B0503020204020204" pitchFamily="34" charset="-122"/>
              </a:rPr>
              <a:t>去标点符号、数字、无用空白</a:t>
            </a:r>
            <a:endParaRPr lang="en-US" altLang="zh-CN" b="1" dirty="0">
              <a:solidFill>
                <a:schemeClr val="accent1">
                  <a:lumMod val="75000"/>
                </a:schemeClr>
              </a:solidFill>
              <a:latin typeface="Lucida Console" panose="020B0609040504020204" pitchFamily="49" charset="0"/>
              <a:ea typeface="微软雅黑" panose="020B0503020204020204" pitchFamily="34" charset="-122"/>
            </a:endParaRPr>
          </a:p>
          <a:p>
            <a:pPr>
              <a:spcBef>
                <a:spcPts val="600"/>
              </a:spcBef>
              <a:spcAft>
                <a:spcPts val="600"/>
              </a:spcAft>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生成</a:t>
            </a:r>
            <a:r>
              <a:rPr lang="en-US" altLang="zh-CN" sz="2000" b="1" dirty="0">
                <a:latin typeface="微软雅黑" panose="020B0503020204020204" pitchFamily="34" charset="-122"/>
                <a:ea typeface="微软雅黑" panose="020B0503020204020204" pitchFamily="34" charset="-122"/>
              </a:rPr>
              <a:t>DTM</a:t>
            </a:r>
            <a:r>
              <a:rPr lang="zh-CN" altLang="en-US" sz="2000" b="1" dirty="0">
                <a:latin typeface="微软雅黑" panose="020B0503020204020204" pitchFamily="34" charset="-122"/>
                <a:ea typeface="微软雅黑" panose="020B0503020204020204" pitchFamily="34" charset="-122"/>
              </a:rPr>
              <a:t>矩阵</a:t>
            </a:r>
            <a:endParaRPr lang="en-US" altLang="zh-CN" sz="2000" b="1" dirty="0">
              <a:latin typeface="微软雅黑" panose="020B0503020204020204" pitchFamily="34" charset="-122"/>
              <a:ea typeface="微软雅黑" panose="020B0503020204020204" pitchFamily="34" charset="-122"/>
            </a:endParaRPr>
          </a:p>
          <a:p>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review_DTM</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&lt;-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review_tokens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%&gt;%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dfm</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tolower</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  </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stem = 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remove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stopwords</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english</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  ) #</a:t>
            </a:r>
            <a:r>
              <a:rPr lang="zh-CN" altLang="en-US" b="1" dirty="0">
                <a:solidFill>
                  <a:schemeClr val="accent1">
                    <a:lumMod val="75000"/>
                  </a:schemeClr>
                </a:solidFill>
                <a:latin typeface="Lucida Console" panose="020B0609040504020204" pitchFamily="49" charset="0"/>
                <a:ea typeface="微软雅黑" panose="020B0503020204020204" pitchFamily="34" charset="-122"/>
              </a:rPr>
              <a:t>转为小写、词干化、去除停止词</a:t>
            </a:r>
          </a:p>
        </p:txBody>
      </p:sp>
      <p:pic>
        <p:nvPicPr>
          <p:cNvPr id="3" name="图片 2">
            <a:extLst>
              <a:ext uri="{FF2B5EF4-FFF2-40B4-BE49-F238E27FC236}">
                <a16:creationId xmlns:a16="http://schemas.microsoft.com/office/drawing/2014/main" id="{3A6AB3AB-D7DE-4DDD-B275-ED641EAACE78}"/>
              </a:ext>
            </a:extLst>
          </p:cNvPr>
          <p:cNvPicPr>
            <a:picLocks noChangeAspect="1"/>
          </p:cNvPicPr>
          <p:nvPr/>
        </p:nvPicPr>
        <p:blipFill>
          <a:blip r:embed="rId3"/>
          <a:stretch>
            <a:fillRect/>
          </a:stretch>
        </p:blipFill>
        <p:spPr>
          <a:xfrm>
            <a:off x="7191094" y="2043953"/>
            <a:ext cx="3839007" cy="1165194"/>
          </a:xfrm>
          <a:prstGeom prst="rect">
            <a:avLst/>
          </a:prstGeom>
        </p:spPr>
      </p:pic>
      <p:sp>
        <p:nvSpPr>
          <p:cNvPr id="13" name="文本框 12">
            <a:extLst>
              <a:ext uri="{FF2B5EF4-FFF2-40B4-BE49-F238E27FC236}">
                <a16:creationId xmlns:a16="http://schemas.microsoft.com/office/drawing/2014/main" id="{6B9E125C-5776-4550-9106-B9AF6C888A5E}"/>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28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14</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38C754-34ED-892B-B357-5425462FC694}"/>
              </a:ext>
            </a:extLst>
          </p:cNvPr>
          <p:cNvSpPr txBox="1"/>
          <p:nvPr/>
        </p:nvSpPr>
        <p:spPr>
          <a:xfrm>
            <a:off x="474353" y="939529"/>
            <a:ext cx="8755372"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Construct Variables: Anxious &amp; Angry</a:t>
            </a:r>
            <a:endParaRPr lang="en-US" altLang="zh-CN"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2DCB791-F17F-47B5-20FF-DAE92078A865}"/>
                  </a:ext>
                </a:extLst>
              </p:cNvPr>
              <p:cNvSpPr txBox="1"/>
              <p:nvPr/>
            </p:nvSpPr>
            <p:spPr>
              <a:xfrm>
                <a:off x="774073" y="1974708"/>
                <a:ext cx="10630527" cy="3341043"/>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构建关于</a:t>
                </a:r>
                <a:r>
                  <a:rPr lang="en-US" altLang="zh-CN" sz="2000" b="1" dirty="0">
                    <a:latin typeface="微软雅黑" panose="020B0503020204020204" pitchFamily="34" charset="-122"/>
                    <a:ea typeface="微软雅黑" panose="020B0503020204020204" pitchFamily="34" charset="-122"/>
                  </a:rPr>
                  <a:t>Angry</a:t>
                </a:r>
                <a:r>
                  <a:rPr lang="zh-CN" altLang="en-US" sz="2000" b="1" dirty="0">
                    <a:latin typeface="微软雅黑" panose="020B0503020204020204" pitchFamily="34" charset="-122"/>
                    <a:ea typeface="微软雅黑" panose="020B0503020204020204" pitchFamily="34" charset="-122"/>
                  </a:rPr>
                  <a:t>与</a:t>
                </a:r>
                <a:r>
                  <a:rPr lang="en-US" altLang="zh-CN" sz="2000" b="1" dirty="0">
                    <a:latin typeface="微软雅黑" panose="020B0503020204020204" pitchFamily="34" charset="-122"/>
                    <a:ea typeface="微软雅黑" panose="020B0503020204020204" pitchFamily="34" charset="-122"/>
                  </a:rPr>
                  <a:t>Anxious</a:t>
                </a:r>
                <a:r>
                  <a:rPr lang="zh-CN" altLang="en-US" sz="2000" b="1" dirty="0">
                    <a:latin typeface="微软雅黑" panose="020B0503020204020204" pitchFamily="34" charset="-122"/>
                    <a:ea typeface="微软雅黑" panose="020B0503020204020204" pitchFamily="34" charset="-122"/>
                  </a:rPr>
                  <a:t>的自定义词典</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rPr>
                  <a:t>DTM</a:t>
                </a:r>
                <a:r>
                  <a:rPr lang="zh-CN" altLang="en-US" sz="2000" b="1" dirty="0">
                    <a:latin typeface="微软雅黑" panose="020B0503020204020204" pitchFamily="34" charset="-122"/>
                    <a:ea typeface="微软雅黑" panose="020B0503020204020204" pitchFamily="34" charset="-122"/>
                  </a:rPr>
                  <a:t>矩阵中筛出包含在词典内的词汇</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依照公式得到</a:t>
                </a:r>
                <a:r>
                  <a:rPr lang="en-US" altLang="zh-CN" sz="2000" b="1" dirty="0">
                    <a:latin typeface="微软雅黑" panose="020B0503020204020204" pitchFamily="34" charset="-122"/>
                    <a:ea typeface="微软雅黑" panose="020B0503020204020204" pitchFamily="34" charset="-122"/>
                  </a:rPr>
                  <a:t>Angry</a:t>
                </a:r>
                <a:r>
                  <a:rPr lang="zh-CN" altLang="en-US" sz="2000" b="1" dirty="0">
                    <a:latin typeface="微软雅黑" panose="020B0503020204020204" pitchFamily="34" charset="-122"/>
                    <a:ea typeface="微软雅黑" panose="020B0503020204020204" pitchFamily="34" charset="-122"/>
                  </a:rPr>
                  <a:t>与</a:t>
                </a:r>
                <a:r>
                  <a:rPr lang="en-US" altLang="zh-CN" sz="2000" b="1" dirty="0">
                    <a:latin typeface="微软雅黑" panose="020B0503020204020204" pitchFamily="34" charset="-122"/>
                    <a:ea typeface="微软雅黑" panose="020B0503020204020204" pitchFamily="34" charset="-122"/>
                  </a:rPr>
                  <a:t>Anxious</a:t>
                </a:r>
                <a:r>
                  <a:rPr lang="zh-CN" altLang="en-US" sz="2000" b="1" dirty="0">
                    <a:latin typeface="微软雅黑" panose="020B0503020204020204" pitchFamily="34" charset="-122"/>
                    <a:ea typeface="微软雅黑" panose="020B0503020204020204" pitchFamily="34" charset="-122"/>
                  </a:rPr>
                  <a:t>变量的具体值</a:t>
                </a:r>
                <a:endParaRPr lang="en-US" altLang="zh-CN" sz="20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微软雅黑" panose="020B0503020204020204" pitchFamily="34" charset="-122"/>
                        </a:rPr>
                        <m:t>𝑨𝒏𝒈𝒓</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𝒚</m:t>
                          </m:r>
                        </m:e>
                        <m:sub>
                          <m:r>
                            <a:rPr lang="en-US" altLang="zh-CN" b="1" i="1" smtClean="0">
                              <a:latin typeface="Cambria Math" panose="02040503050406030204" pitchFamily="18" charset="0"/>
                              <a:ea typeface="微软雅黑" panose="020B0503020204020204" pitchFamily="34" charset="-122"/>
                            </a:rPr>
                            <m:t>𝒊</m:t>
                          </m:r>
                        </m:sub>
                      </m:sSub>
                      <m:r>
                        <a:rPr lang="en-US" altLang="zh-CN" b="1" i="1" smtClean="0">
                          <a:latin typeface="Cambria Math" panose="02040503050406030204" pitchFamily="18" charset="0"/>
                          <a:ea typeface="微软雅黑" panose="020B0503020204020204" pitchFamily="34" charset="-122"/>
                        </a:rPr>
                        <m:t>=</m:t>
                      </m:r>
                      <m:f>
                        <m:fPr>
                          <m:ctrlPr>
                            <a:rPr lang="en-US" altLang="zh-CN" b="1" i="1" smtClean="0">
                              <a:latin typeface="Cambria Math" panose="02040503050406030204" pitchFamily="18" charset="0"/>
                              <a:ea typeface="微软雅黑" panose="020B0503020204020204" pitchFamily="34" charset="-122"/>
                            </a:rPr>
                          </m:ctrlPr>
                        </m:fPr>
                        <m:num>
                          <m:nary>
                            <m:naryPr>
                              <m:chr m:val="∑"/>
                              <m:subHide m:val="on"/>
                              <m:supHide m:val="on"/>
                              <m:ctrlPr>
                                <a:rPr lang="en-US" altLang="zh-CN" b="1" i="1" smtClean="0">
                                  <a:latin typeface="Cambria Math" panose="02040503050406030204" pitchFamily="18" charset="0"/>
                                  <a:ea typeface="微软雅黑" panose="020B0503020204020204" pitchFamily="34" charset="-122"/>
                                </a:rPr>
                              </m:ctrlPr>
                            </m:naryPr>
                            <m:sub/>
                            <m:sup/>
                            <m:e>
                              <m:r>
                                <a:rPr lang="en-US" altLang="zh-CN" b="1" i="1" smtClean="0">
                                  <a:latin typeface="Cambria Math" panose="02040503050406030204" pitchFamily="18" charset="0"/>
                                  <a:ea typeface="微软雅黑" panose="020B0503020204020204" pitchFamily="34" charset="-122"/>
                                </a:rPr>
                                <m:t>𝑻𝒆𝒓𝒎</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𝑭𝒓𝒆𝒒𝒖𝒆𝒏𝒄</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𝒚</m:t>
                                  </m:r>
                                </m:e>
                                <m:sub>
                                  <m:r>
                                    <a:rPr lang="en-US" altLang="zh-CN" b="1" i="1" smtClean="0">
                                      <a:latin typeface="Cambria Math" panose="02040503050406030204" pitchFamily="18" charset="0"/>
                                      <a:ea typeface="微软雅黑" panose="020B0503020204020204" pitchFamily="34" charset="-122"/>
                                    </a:rPr>
                                    <m:t>𝑨𝒏𝒈𝒓𝒚</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𝑾𝒐𝒓𝒅</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𝒔</m:t>
                                      </m:r>
                                    </m:e>
                                    <m:sub>
                                      <m:r>
                                        <a:rPr lang="en-US" altLang="zh-CN" b="1" i="1" smtClean="0">
                                          <a:latin typeface="Cambria Math" panose="02040503050406030204" pitchFamily="18" charset="0"/>
                                          <a:ea typeface="微软雅黑" panose="020B0503020204020204" pitchFamily="34" charset="-122"/>
                                        </a:rPr>
                                        <m:t>𝒊</m:t>
                                      </m:r>
                                    </m:sub>
                                  </m:sSub>
                                </m:sub>
                              </m:sSub>
                            </m:e>
                          </m:nary>
                        </m:num>
                        <m:den>
                          <m:r>
                            <a:rPr lang="en-US" altLang="zh-CN" b="1" i="1" smtClean="0">
                              <a:latin typeface="Cambria Math" panose="02040503050406030204" pitchFamily="18" charset="0"/>
                              <a:ea typeface="微软雅黑" panose="020B0503020204020204" pitchFamily="34" charset="-122"/>
                            </a:rPr>
                            <m:t>𝑾𝒐𝒓𝒅</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𝑪𝒐𝒖𝒏</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𝒕</m:t>
                              </m:r>
                            </m:e>
                            <m:sub>
                              <m:r>
                                <a:rPr lang="en-US" altLang="zh-CN" b="1" i="1" smtClean="0">
                                  <a:latin typeface="Cambria Math" panose="02040503050406030204" pitchFamily="18" charset="0"/>
                                  <a:ea typeface="微软雅黑" panose="020B0503020204020204" pitchFamily="34" charset="-122"/>
                                </a:rPr>
                                <m:t>𝒊</m:t>
                              </m:r>
                            </m:sub>
                          </m:sSub>
                        </m:den>
                      </m:f>
                    </m:oMath>
                  </m:oMathPara>
                </a14:m>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微软雅黑" panose="020B0503020204020204" pitchFamily="34" charset="-122"/>
                        </a:rPr>
                        <m:t>𝑨𝒏𝒙𝒊𝒐𝒖</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𝒔</m:t>
                          </m:r>
                        </m:e>
                        <m:sub>
                          <m:r>
                            <a:rPr lang="en-US" altLang="zh-CN" b="1" i="1" smtClean="0">
                              <a:latin typeface="Cambria Math" panose="02040503050406030204" pitchFamily="18" charset="0"/>
                              <a:ea typeface="微软雅黑" panose="020B0503020204020204" pitchFamily="34" charset="-122"/>
                            </a:rPr>
                            <m:t>𝒊</m:t>
                          </m:r>
                        </m:sub>
                      </m:sSub>
                      <m:r>
                        <a:rPr lang="en-US" altLang="zh-CN" b="1" i="1" smtClean="0">
                          <a:latin typeface="Cambria Math" panose="02040503050406030204" pitchFamily="18" charset="0"/>
                          <a:ea typeface="微软雅黑" panose="020B0503020204020204" pitchFamily="34" charset="-122"/>
                        </a:rPr>
                        <m:t>=</m:t>
                      </m:r>
                      <m:f>
                        <m:fPr>
                          <m:ctrlPr>
                            <a:rPr lang="en-US" altLang="zh-CN" b="1" i="1" smtClean="0">
                              <a:latin typeface="Cambria Math" panose="02040503050406030204" pitchFamily="18" charset="0"/>
                              <a:ea typeface="微软雅黑" panose="020B0503020204020204" pitchFamily="34" charset="-122"/>
                            </a:rPr>
                          </m:ctrlPr>
                        </m:fPr>
                        <m:num>
                          <m:nary>
                            <m:naryPr>
                              <m:chr m:val="∑"/>
                              <m:subHide m:val="on"/>
                              <m:supHide m:val="on"/>
                              <m:ctrlPr>
                                <a:rPr lang="en-US" altLang="zh-CN" b="1" i="1" smtClean="0">
                                  <a:latin typeface="Cambria Math" panose="02040503050406030204" pitchFamily="18" charset="0"/>
                                  <a:ea typeface="微软雅黑" panose="020B0503020204020204" pitchFamily="34" charset="-122"/>
                                </a:rPr>
                              </m:ctrlPr>
                            </m:naryPr>
                            <m:sub/>
                            <m:sup/>
                            <m:e>
                              <m:r>
                                <a:rPr lang="en-US" altLang="zh-CN" b="1" i="1" smtClean="0">
                                  <a:latin typeface="Cambria Math" panose="02040503050406030204" pitchFamily="18" charset="0"/>
                                  <a:ea typeface="微软雅黑" panose="020B0503020204020204" pitchFamily="34" charset="-122"/>
                                </a:rPr>
                                <m:t>𝑻𝒆𝒓𝒎</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𝑭𝒓𝒆𝒒𝒖𝒆𝒏𝒄</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𝒚</m:t>
                                  </m:r>
                                </m:e>
                                <m:sub>
                                  <m:r>
                                    <a:rPr lang="en-US" altLang="zh-CN" b="1" i="1" smtClean="0">
                                      <a:latin typeface="Cambria Math" panose="02040503050406030204" pitchFamily="18" charset="0"/>
                                      <a:ea typeface="微软雅黑" panose="020B0503020204020204" pitchFamily="34" charset="-122"/>
                                    </a:rPr>
                                    <m:t>𝑨𝒏𝒙𝒊𝒐𝒖𝒔</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𝑾𝒐𝒓𝒅</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𝒔</m:t>
                                      </m:r>
                                    </m:e>
                                    <m:sub>
                                      <m:r>
                                        <a:rPr lang="en-US" altLang="zh-CN" b="1" i="1" smtClean="0">
                                          <a:latin typeface="Cambria Math" panose="02040503050406030204" pitchFamily="18" charset="0"/>
                                          <a:ea typeface="微软雅黑" panose="020B0503020204020204" pitchFamily="34" charset="-122"/>
                                        </a:rPr>
                                        <m:t>𝒊</m:t>
                                      </m:r>
                                    </m:sub>
                                  </m:sSub>
                                </m:sub>
                              </m:sSub>
                            </m:e>
                          </m:nary>
                        </m:num>
                        <m:den>
                          <m:r>
                            <a:rPr lang="en-US" altLang="zh-CN" b="1" i="1" smtClean="0">
                              <a:latin typeface="Cambria Math" panose="02040503050406030204" pitchFamily="18" charset="0"/>
                              <a:ea typeface="微软雅黑" panose="020B0503020204020204" pitchFamily="34" charset="-122"/>
                            </a:rPr>
                            <m:t>𝑾𝒐𝒓𝒅</m:t>
                          </m:r>
                          <m:r>
                            <a:rPr lang="en-US" altLang="zh-CN" b="1" i="1" smtClean="0">
                              <a:latin typeface="Cambria Math" panose="02040503050406030204" pitchFamily="18" charset="0"/>
                              <a:ea typeface="微软雅黑" panose="020B0503020204020204" pitchFamily="34" charset="-122"/>
                            </a:rPr>
                            <m:t> </m:t>
                          </m:r>
                          <m:r>
                            <a:rPr lang="en-US" altLang="zh-CN" b="1" i="1" smtClean="0">
                              <a:latin typeface="Cambria Math" panose="02040503050406030204" pitchFamily="18" charset="0"/>
                              <a:ea typeface="微软雅黑" panose="020B0503020204020204" pitchFamily="34" charset="-122"/>
                            </a:rPr>
                            <m:t>𝑪𝒐𝒖𝒏</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𝒕</m:t>
                              </m:r>
                            </m:e>
                            <m:sub>
                              <m:r>
                                <a:rPr lang="en-US" altLang="zh-CN" b="1" i="1" smtClean="0">
                                  <a:latin typeface="Cambria Math" panose="02040503050406030204" pitchFamily="18" charset="0"/>
                                  <a:ea typeface="微软雅黑" panose="020B0503020204020204" pitchFamily="34" charset="-122"/>
                                </a:rPr>
                                <m:t>𝒊</m:t>
                              </m:r>
                            </m:sub>
                          </m:sSub>
                        </m:den>
                      </m:f>
                    </m:oMath>
                  </m:oMathPara>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22DCB791-F17F-47B5-20FF-DAE92078A865}"/>
                  </a:ext>
                </a:extLst>
              </p:cNvPr>
              <p:cNvSpPr txBox="1">
                <a:spLocks noRot="1" noChangeAspect="1" noMove="1" noResize="1" noEditPoints="1" noAdjustHandles="1" noChangeArrowheads="1" noChangeShapeType="1" noTextEdit="1"/>
              </p:cNvSpPr>
              <p:nvPr/>
            </p:nvSpPr>
            <p:spPr>
              <a:xfrm>
                <a:off x="774073" y="1974708"/>
                <a:ext cx="10630527" cy="3341043"/>
              </a:xfrm>
              <a:prstGeom prst="rect">
                <a:avLst/>
              </a:prstGeom>
              <a:blipFill>
                <a:blip r:embed="rId3"/>
                <a:stretch>
                  <a:fillRect l="-631" t="-109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383E622-A47A-413E-90B2-F7C15ECFEFCF}"/>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5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15</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838C754-34ED-892B-B357-5425462FC694}"/>
              </a:ext>
            </a:extLst>
          </p:cNvPr>
          <p:cNvSpPr txBox="1"/>
          <p:nvPr/>
        </p:nvSpPr>
        <p:spPr>
          <a:xfrm>
            <a:off x="474352" y="939529"/>
            <a:ext cx="10570166" cy="584775"/>
          </a:xfrm>
          <a:prstGeom prst="rect">
            <a:avLst/>
          </a:prstGeom>
          <a:noFill/>
        </p:spPr>
        <p:txBody>
          <a:bodyPr wrap="square" rtlCol="0">
            <a:spAutoFit/>
          </a:bodyPr>
          <a:lstStyle/>
          <a:p>
            <a:pPr marR="762000" algn="l"/>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Construct Variables: </a:t>
            </a:r>
            <a:r>
              <a:rPr lang="en-US" altLang="zh-CN" sz="3200" b="1" i="0" dirty="0">
                <a:solidFill>
                  <a:srgbClr val="000000"/>
                </a:solidFill>
                <a:effectLst/>
                <a:latin typeface="微软雅黑" panose="020B0503020204020204" pitchFamily="34" charset="-122"/>
                <a:ea typeface="微软雅黑" panose="020B0503020204020204" pitchFamily="34" charset="-122"/>
              </a:rPr>
              <a:t>Readability &amp; Sentiment</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2DCB791-F17F-47B5-20FF-DAE92078A865}"/>
                  </a:ext>
                </a:extLst>
              </p:cNvPr>
              <p:cNvSpPr txBox="1"/>
              <p:nvPr/>
            </p:nvSpPr>
            <p:spPr>
              <a:xfrm>
                <a:off x="681618" y="1745709"/>
                <a:ext cx="10672183" cy="4383059"/>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可读性分析</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quanteda</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textstat_readability</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(method = “Flesch”)</a:t>
                </a:r>
              </a:p>
              <a:p>
                <a:pPr>
                  <a:lnSpc>
                    <a:spcPct val="150000"/>
                  </a:lnSpc>
                </a:pPr>
                <a:r>
                  <a:rPr lang="en-US" altLang="zh-CN"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得到每条评论的</a:t>
                </a:r>
                <a:r>
                  <a:rPr lang="en-GB" altLang="zh-CN" b="1" dirty="0">
                    <a:solidFill>
                      <a:schemeClr val="accent1">
                        <a:lumMod val="75000"/>
                      </a:schemeClr>
                    </a:solidFill>
                    <a:latin typeface="微软雅黑" panose="020B0503020204020204" pitchFamily="34" charset="-122"/>
                    <a:ea typeface="微软雅黑" panose="020B0503020204020204" pitchFamily="34" charset="-122"/>
                  </a:rPr>
                  <a:t>Flesch-Kincaid</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可读性得分</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微软雅黑" panose="020B0503020204020204" pitchFamily="34" charset="-122"/>
                        </a:rPr>
                        <m:t>𝑭𝒍𝒆𝒔𝒄𝒉</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𝑲𝒊𝒏𝒄𝒂𝒊𝒅</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𝑺𝒄𝒐𝒓𝒆</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𝟐𝟎𝟔</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𝟖𝟑𝟓</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𝟏</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𝟎𝟏𝟓</m:t>
                      </m:r>
                      <m:d>
                        <m:dPr>
                          <m:ctrlPr>
                            <a:rPr lang="en-US" altLang="zh-CN" b="1" i="1" smtClean="0">
                              <a:solidFill>
                                <a:schemeClr val="tx1"/>
                              </a:solidFill>
                              <a:latin typeface="Cambria Math" panose="02040503050406030204" pitchFamily="18" charset="0"/>
                              <a:ea typeface="微软雅黑" panose="020B0503020204020204" pitchFamily="34" charset="-122"/>
                            </a:rPr>
                          </m:ctrlPr>
                        </m:dPr>
                        <m:e>
                          <m:r>
                            <a:rPr lang="en-US" altLang="zh-CN" b="1" i="1">
                              <a:solidFill>
                                <a:schemeClr val="tx1"/>
                              </a:solidFill>
                              <a:latin typeface="Cambria Math" panose="02040503050406030204" pitchFamily="18" charset="0"/>
                              <a:ea typeface="微软雅黑" panose="020B0503020204020204" pitchFamily="34" charset="-122"/>
                            </a:rPr>
                            <m:t>𝑾𝒐𝒓𝒅𝒔</m:t>
                          </m:r>
                          <m:r>
                            <a:rPr lang="en-US" altLang="zh-CN" b="1" i="1">
                              <a:solidFill>
                                <a:schemeClr val="tx1"/>
                              </a:solidFill>
                              <a:latin typeface="Cambria Math" panose="02040503050406030204" pitchFamily="18" charset="0"/>
                              <a:ea typeface="微软雅黑" panose="020B0503020204020204" pitchFamily="34" charset="-122"/>
                            </a:rPr>
                            <m:t>/</m:t>
                          </m:r>
                          <m:r>
                            <a:rPr lang="en-US" altLang="zh-CN" b="1" i="1">
                              <a:solidFill>
                                <a:schemeClr val="tx1"/>
                              </a:solidFill>
                              <a:latin typeface="Cambria Math" panose="02040503050406030204" pitchFamily="18" charset="0"/>
                              <a:ea typeface="微软雅黑" panose="020B0503020204020204" pitchFamily="34" charset="-122"/>
                            </a:rPr>
                            <m:t>𝑺𝒆𝒏𝒕𝒆𝒏𝒄𝒆𝒔</m:t>
                          </m:r>
                        </m:e>
                      </m:d>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𝟖𝟒</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𝟔</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𝑺𝒚𝒍𝒍𝒂𝒃𝒍𝒆𝒔</m:t>
                      </m:r>
                      <m:r>
                        <a:rPr lang="en-US" altLang="zh-CN" b="1" i="1" smtClean="0">
                          <a:solidFill>
                            <a:schemeClr val="tx1"/>
                          </a:solidFill>
                          <a:latin typeface="Cambria Math" panose="02040503050406030204" pitchFamily="18" charset="0"/>
                          <a:ea typeface="微软雅黑" panose="020B0503020204020204" pitchFamily="34" charset="-122"/>
                        </a:rPr>
                        <m:t>/</m:t>
                      </m:r>
                      <m:r>
                        <a:rPr lang="en-US" altLang="zh-CN" b="1" i="1" smtClean="0">
                          <a:solidFill>
                            <a:schemeClr val="tx1"/>
                          </a:solidFill>
                          <a:latin typeface="Cambria Math" panose="02040503050406030204" pitchFamily="18" charset="0"/>
                          <a:ea typeface="微软雅黑" panose="020B0503020204020204" pitchFamily="34" charset="-122"/>
                        </a:rPr>
                        <m:t>𝑾𝒐𝒓𝒅𝒔</m:t>
                      </m:r>
                      <m:r>
                        <a:rPr lang="en-US" altLang="zh-CN" b="1" i="1" smtClean="0">
                          <a:solidFill>
                            <a:schemeClr val="tx1"/>
                          </a:solidFill>
                          <a:latin typeface="Cambria Math" panose="02040503050406030204" pitchFamily="18" charset="0"/>
                          <a:ea typeface="微软雅黑" panose="020B0503020204020204" pitchFamily="34" charset="-122"/>
                        </a:rPr>
                        <m:t>)</m:t>
                      </m:r>
                    </m:oMath>
                  </m:oMathPara>
                </a14:m>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情感分析</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syuzhet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get_sentiment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(method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nrc</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a:p>
                <a:pPr algn="ctr">
                  <a:lnSpc>
                    <a:spcPct val="150000"/>
                  </a:lnSpc>
                </a:pPr>
                <a:r>
                  <a:rPr lang="en-US" altLang="zh-CN" b="1" dirty="0">
                    <a:solidFill>
                      <a:srgbClr val="6D167B"/>
                    </a:solidFill>
                    <a:latin typeface="微软雅黑" panose="020B0503020204020204" pitchFamily="34" charset="-122"/>
                    <a:ea typeface="微软雅黑" panose="020B0503020204020204" pitchFamily="34" charset="-122"/>
                  </a:rPr>
                  <a:t>Based on “Embedding”</a:t>
                </a:r>
              </a:p>
              <a:p>
                <a:pPr>
                  <a:lnSpc>
                    <a:spcPct val="150000"/>
                  </a:lnSpc>
                </a:pP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quanteda</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sym typeface="Wingdings" panose="05000000000000000000" pitchFamily="2" charset="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sentiment</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textstat_polarity</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(dictionary =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data_dictionary_NRC</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a:p>
                <a:pPr algn="ctr">
                  <a:lnSpc>
                    <a:spcPct val="150000"/>
                  </a:lnSpc>
                </a:pPr>
                <a:r>
                  <a:rPr lang="en-US" altLang="zh-CN" b="1" dirty="0">
                    <a:solidFill>
                      <a:srgbClr val="6D167B"/>
                    </a:solidFill>
                    <a:latin typeface="微软雅黑" panose="020B0503020204020204" pitchFamily="34" charset="-122"/>
                    <a:ea typeface="微软雅黑" panose="020B0503020204020204" pitchFamily="34" charset="-122"/>
                  </a:rPr>
                  <a:t>Based on “Logit”</a:t>
                </a:r>
              </a:p>
              <a:p>
                <a:pPr algn="ctr">
                  <a:lnSpc>
                    <a:spcPct val="150000"/>
                  </a:lnSpc>
                </a:pPr>
                <a:r>
                  <a:rPr lang="en-US" altLang="zh-CN" b="1" dirty="0">
                    <a:latin typeface="微软雅黑" panose="020B0503020204020204" pitchFamily="34" charset="-122"/>
                    <a:ea typeface="微软雅黑" panose="020B0503020204020204" pitchFamily="34" charset="-122"/>
                  </a:rPr>
                  <a:t>Two Methods for Robustness</a:t>
                </a:r>
              </a:p>
            </p:txBody>
          </p:sp>
        </mc:Choice>
        <mc:Fallback xmlns="">
          <p:sp>
            <p:nvSpPr>
              <p:cNvPr id="2" name="文本框 1">
                <a:extLst>
                  <a:ext uri="{FF2B5EF4-FFF2-40B4-BE49-F238E27FC236}">
                    <a16:creationId xmlns:a16="http://schemas.microsoft.com/office/drawing/2014/main" id="{22DCB791-F17F-47B5-20FF-DAE92078A865}"/>
                  </a:ext>
                </a:extLst>
              </p:cNvPr>
              <p:cNvSpPr txBox="1">
                <a:spLocks noRot="1" noChangeAspect="1" noMove="1" noResize="1" noEditPoints="1" noAdjustHandles="1" noChangeArrowheads="1" noChangeShapeType="1" noTextEdit="1"/>
              </p:cNvSpPr>
              <p:nvPr/>
            </p:nvSpPr>
            <p:spPr>
              <a:xfrm>
                <a:off x="681618" y="1745709"/>
                <a:ext cx="10672183" cy="4383059"/>
              </a:xfrm>
              <a:prstGeom prst="rect">
                <a:avLst/>
              </a:prstGeom>
              <a:blipFill>
                <a:blip r:embed="rId4"/>
                <a:stretch>
                  <a:fillRect l="-62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C2D2D2BD-E941-41CF-984C-B63627EC60FA}"/>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75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16</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800020B-286B-4657-89E5-A93181B17228}"/>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Negative Binomial Regression</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BE2C99C-FE98-40B0-A069-D18F06D4E311}"/>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841AA8E-A8F9-4453-86B2-8A1E824E4EBC}"/>
              </a:ext>
            </a:extLst>
          </p:cNvPr>
          <p:cNvSpPr txBox="1"/>
          <p:nvPr/>
        </p:nvSpPr>
        <p:spPr>
          <a:xfrm>
            <a:off x="681618" y="1745709"/>
            <a:ext cx="10672183" cy="3690562"/>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负二项回归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不含固定效应的回归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含双向固定效应的回归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加入文本变量的回归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加入控制变量的回归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 </a:t>
            </a:r>
            <a:r>
              <a:rPr lang="zh-CN" altLang="en-US" sz="2000" b="1" dirty="0">
                <a:latin typeface="微软雅黑" panose="020B0503020204020204" pitchFamily="34" charset="-122"/>
                <a:ea typeface="微软雅黑" panose="020B0503020204020204" pitchFamily="34" charset="-122"/>
              </a:rPr>
              <a:t>依据两次情感分析的结果对回归进行稳健性检验</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MASS::</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glm.nb</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(link = log)</a:t>
            </a:r>
          </a:p>
        </p:txBody>
      </p:sp>
    </p:spTree>
    <p:extLst>
      <p:ext uri="{BB962C8B-B14F-4D97-AF65-F5344CB8AC3E}">
        <p14:creationId xmlns:p14="http://schemas.microsoft.com/office/powerpoint/2010/main" val="280406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17</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532" y="86795"/>
            <a:ext cx="3595468"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988ED46-E560-4A62-8C89-0794848BB729}"/>
              </a:ext>
            </a:extLst>
          </p:cNvPr>
          <p:cNvSpPr txBox="1"/>
          <p:nvPr/>
        </p:nvSpPr>
        <p:spPr>
          <a:xfrm>
            <a:off x="723273" y="142482"/>
            <a:ext cx="787325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Learn——Results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D23F3D5-4723-F302-6AC6-B5510E22C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32" y="884733"/>
            <a:ext cx="5135334" cy="5973267"/>
          </a:xfrm>
          <a:prstGeom prst="rect">
            <a:avLst/>
          </a:prstGeom>
        </p:spPr>
      </p:pic>
      <p:pic>
        <p:nvPicPr>
          <p:cNvPr id="9" name="图片 8">
            <a:extLst>
              <a:ext uri="{FF2B5EF4-FFF2-40B4-BE49-F238E27FC236}">
                <a16:creationId xmlns:a16="http://schemas.microsoft.com/office/drawing/2014/main" id="{8020983D-5A5E-ADA8-FD71-B9732D669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269" y="804467"/>
            <a:ext cx="5286961" cy="1639638"/>
          </a:xfrm>
          <a:prstGeom prst="rect">
            <a:avLst/>
          </a:prstGeom>
        </p:spPr>
      </p:pic>
      <p:sp>
        <p:nvSpPr>
          <p:cNvPr id="14" name="文本框 13">
            <a:extLst>
              <a:ext uri="{FF2B5EF4-FFF2-40B4-BE49-F238E27FC236}">
                <a16:creationId xmlns:a16="http://schemas.microsoft.com/office/drawing/2014/main" id="{D6FF2776-4930-D0F8-3ACF-5D2122B01DDB}"/>
              </a:ext>
            </a:extLst>
          </p:cNvPr>
          <p:cNvSpPr txBox="1"/>
          <p:nvPr/>
        </p:nvSpPr>
        <p:spPr>
          <a:xfrm>
            <a:off x="6668966" y="4408670"/>
            <a:ext cx="5135334"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情感分析变量的稳健性检验</a:t>
            </a:r>
          </a:p>
        </p:txBody>
      </p:sp>
    </p:spTree>
    <p:extLst>
      <p:ext uri="{BB962C8B-B14F-4D97-AF65-F5344CB8AC3E}">
        <p14:creationId xmlns:p14="http://schemas.microsoft.com/office/powerpoint/2010/main" val="15089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41FBC65-0ADC-4E80-B654-3C715A3A47DC}"/>
              </a:ext>
            </a:extLst>
          </p:cNvPr>
          <p:cNvGrpSpPr/>
          <p:nvPr/>
        </p:nvGrpSpPr>
        <p:grpSpPr>
          <a:xfrm>
            <a:off x="2855409" y="2091991"/>
            <a:ext cx="6551876" cy="4264359"/>
            <a:chOff x="838200" y="2445543"/>
            <a:chExt cx="5967845" cy="3978563"/>
          </a:xfrm>
        </p:grpSpPr>
        <p:pic>
          <p:nvPicPr>
            <p:cNvPr id="8" name="图片 7">
              <a:extLst>
                <a:ext uri="{FF2B5EF4-FFF2-40B4-BE49-F238E27FC236}">
                  <a16:creationId xmlns:a16="http://schemas.microsoft.com/office/drawing/2014/main" id="{4F8B6201-0C33-3F97-5962-6372AB038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45543"/>
              <a:ext cx="5967845" cy="3978563"/>
            </a:xfrm>
            <a:prstGeom prst="rect">
              <a:avLst/>
            </a:prstGeom>
          </p:spPr>
        </p:pic>
        <p:sp>
          <p:nvSpPr>
            <p:cNvPr id="14" name="文本框 13">
              <a:extLst>
                <a:ext uri="{FF2B5EF4-FFF2-40B4-BE49-F238E27FC236}">
                  <a16:creationId xmlns:a16="http://schemas.microsoft.com/office/drawing/2014/main" id="{61D52BAB-EFD6-A406-70AF-98C7547C8181}"/>
                </a:ext>
              </a:extLst>
            </p:cNvPr>
            <p:cNvSpPr txBox="1"/>
            <p:nvPr/>
          </p:nvSpPr>
          <p:spPr>
            <a:xfrm>
              <a:off x="1801292" y="5754192"/>
              <a:ext cx="929468"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Young</a:t>
              </a:r>
            </a:p>
          </p:txBody>
        </p:sp>
        <p:sp>
          <p:nvSpPr>
            <p:cNvPr id="16" name="文本框 15">
              <a:extLst>
                <a:ext uri="{FF2B5EF4-FFF2-40B4-BE49-F238E27FC236}">
                  <a16:creationId xmlns:a16="http://schemas.microsoft.com/office/drawing/2014/main" id="{97195330-8ECA-0312-409A-65F1A80C4342}"/>
                </a:ext>
              </a:extLst>
            </p:cNvPr>
            <p:cNvSpPr txBox="1"/>
            <p:nvPr/>
          </p:nvSpPr>
          <p:spPr>
            <a:xfrm>
              <a:off x="5029200" y="5754192"/>
              <a:ext cx="64021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Old</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18</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03D5BB8-E04D-3DAA-C6B2-BCB62C0E912F}"/>
              </a:ext>
            </a:extLst>
          </p:cNvPr>
          <p:cNvSpPr txBox="1"/>
          <p:nvPr/>
        </p:nvSpPr>
        <p:spPr>
          <a:xfrm>
            <a:off x="681618" y="1726866"/>
            <a:ext cx="8928547" cy="499624"/>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 What does the </a:t>
            </a:r>
            <a:r>
              <a:rPr lang="en-US" altLang="zh-CN" sz="2000" b="1" dirty="0" err="1">
                <a:latin typeface="微软雅黑" panose="020B0503020204020204" pitchFamily="34" charset="-122"/>
                <a:ea typeface="微软雅黑" panose="020B0503020204020204" pitchFamily="34" charset="-122"/>
              </a:rPr>
              <a:t>wordcloud</a:t>
            </a:r>
            <a:r>
              <a:rPr lang="en-US" altLang="zh-CN" sz="2000" b="1" dirty="0">
                <a:latin typeface="微软雅黑" panose="020B0503020204020204" pitchFamily="34" charset="-122"/>
                <a:ea typeface="微软雅黑" panose="020B0503020204020204" pitchFamily="34" charset="-122"/>
              </a:rPr>
              <a:t> explain? Can we make it more specific?</a:t>
            </a:r>
          </a:p>
        </p:txBody>
      </p:sp>
      <p:sp>
        <p:nvSpPr>
          <p:cNvPr id="13" name="文本框 12">
            <a:extLst>
              <a:ext uri="{FF2B5EF4-FFF2-40B4-BE49-F238E27FC236}">
                <a16:creationId xmlns:a16="http://schemas.microsoft.com/office/drawing/2014/main" id="{69EB514E-50A8-4BC0-A3A9-25170CBEED92}"/>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dirty="0" err="1">
                <a:latin typeface="微软雅黑" panose="020B0503020204020204" pitchFamily="34" charset="-122"/>
                <a:ea typeface="微软雅黑" panose="020B0503020204020204" pitchFamily="34" charset="-122"/>
                <a:sym typeface="Wingdings" panose="05000000000000000000" pitchFamily="2" charset="2"/>
              </a:rPr>
              <a:t>WordCloud</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 One Step Further?</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052D25B5-C4B0-4929-BC1E-2A439F03817F}"/>
              </a:ext>
            </a:extLst>
          </p:cNvPr>
          <p:cNvSpPr txBox="1"/>
          <p:nvPr/>
        </p:nvSpPr>
        <p:spPr>
          <a:xfrm>
            <a:off x="681618" y="104139"/>
            <a:ext cx="4347582"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How We Made it</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0705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7DDFDEA2-D913-4125-8FE0-46760381F337}"/>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EF8A90D-38D0-4955-9B01-B9463432B7C7}"/>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62C192D-54BC-407F-A2D0-2FE839AB1DD2}"/>
              </a:ext>
            </a:extLst>
          </p:cNvPr>
          <p:cNvSpPr>
            <a:spLocks noGrp="1"/>
          </p:cNvSpPr>
          <p:nvPr>
            <p:ph type="sldNum" sz="quarter" idx="12"/>
          </p:nvPr>
        </p:nvSpPr>
        <p:spPr/>
        <p:txBody>
          <a:bodyPr/>
          <a:lstStyle/>
          <a:p>
            <a:fld id="{0D9EFA66-2FD7-4259-9652-B5E4E194FB0C}" type="slidenum">
              <a:rPr lang="zh-CN" altLang="en-US" smtClean="0"/>
              <a:t>19</a:t>
            </a:fld>
            <a:endParaRPr lang="zh-CN" altLang="en-US" dirty="0"/>
          </a:p>
        </p:txBody>
      </p:sp>
      <p:sp>
        <p:nvSpPr>
          <p:cNvPr id="38" name="矩形 37">
            <a:extLst>
              <a:ext uri="{FF2B5EF4-FFF2-40B4-BE49-F238E27FC236}">
                <a16:creationId xmlns:a16="http://schemas.microsoft.com/office/drawing/2014/main" id="{F2C8D2B7-98FC-4B48-8D85-A940F1222A7E}"/>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6" descr="http://ems.whu.edu.cn/images/logo.png">
            <a:extLst>
              <a:ext uri="{FF2B5EF4-FFF2-40B4-BE49-F238E27FC236}">
                <a16:creationId xmlns:a16="http://schemas.microsoft.com/office/drawing/2014/main" id="{1669D3EE-3CC7-4D97-9FA2-76F371C43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A390E37F-8AAC-419F-821B-13793BE7F97D}"/>
              </a:ext>
            </a:extLst>
          </p:cNvPr>
          <p:cNvGrpSpPr/>
          <p:nvPr/>
        </p:nvGrpSpPr>
        <p:grpSpPr>
          <a:xfrm>
            <a:off x="1080000" y="2721114"/>
            <a:ext cx="5826759" cy="707886"/>
            <a:chOff x="3203933" y="1734276"/>
            <a:chExt cx="5826759" cy="707886"/>
          </a:xfrm>
        </p:grpSpPr>
        <p:sp>
          <p:nvSpPr>
            <p:cNvPr id="37" name="箭头: 五边形 36">
              <a:extLst>
                <a:ext uri="{FF2B5EF4-FFF2-40B4-BE49-F238E27FC236}">
                  <a16:creationId xmlns:a16="http://schemas.microsoft.com/office/drawing/2014/main" id="{1B1C9D03-DE1E-4B99-9329-5E4F9CF213D9}"/>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387CFABD-23CE-4109-BF60-90D6FDF82D8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629AE9B-D42C-4750-8F4E-E0E0209E4E76}"/>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433FB14A-67CC-4E6A-AC31-E4AC49E1A0E2}"/>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5DDA234C-6F98-4CCD-ADB3-58F2CED347E2}"/>
              </a:ext>
            </a:extLst>
          </p:cNvPr>
          <p:cNvGrpSpPr/>
          <p:nvPr/>
        </p:nvGrpSpPr>
        <p:grpSpPr>
          <a:xfrm>
            <a:off x="1080000" y="1822975"/>
            <a:ext cx="5826759" cy="707886"/>
            <a:chOff x="3203933" y="1734276"/>
            <a:chExt cx="5826759" cy="707886"/>
          </a:xfrm>
        </p:grpSpPr>
        <p:sp>
          <p:nvSpPr>
            <p:cNvPr id="64" name="箭头: 五边形 63">
              <a:extLst>
                <a:ext uri="{FF2B5EF4-FFF2-40B4-BE49-F238E27FC236}">
                  <a16:creationId xmlns:a16="http://schemas.microsoft.com/office/drawing/2014/main" id="{C63170BB-767A-4830-A46A-285EF1F34883}"/>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D2C7BDA3-495D-48DB-AF06-3C6D7867123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6B2E6445-17DC-42DA-A2B3-7CFE05A5D7CF}"/>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F446FD5B-EBF1-4D4B-AF92-D0FE13572D07}"/>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the Story Is</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A5A2DF87-BF50-4CD6-9AE4-3BBBDDCCD7F9}"/>
              </a:ext>
            </a:extLst>
          </p:cNvPr>
          <p:cNvCxnSpPr/>
          <p:nvPr/>
        </p:nvCxnSpPr>
        <p:spPr>
          <a:xfrm flipV="1">
            <a:off x="7278254" y="2056985"/>
            <a:ext cx="0" cy="18565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D19DFEE-74D3-4378-9405-A91DA94861F9}"/>
              </a:ext>
            </a:extLst>
          </p:cNvPr>
          <p:cNvCxnSpPr/>
          <p:nvPr/>
        </p:nvCxnSpPr>
        <p:spPr>
          <a:xfrm flipV="1">
            <a:off x="7278254" y="3913494"/>
            <a:ext cx="0" cy="18565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7827270-BB5E-4E2E-8D41-229E852BB8AD}"/>
              </a:ext>
            </a:extLst>
          </p:cNvPr>
          <p:cNvCxnSpPr/>
          <p:nvPr/>
        </p:nvCxnSpPr>
        <p:spPr>
          <a:xfrm flipV="1">
            <a:off x="7278254" y="3904491"/>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548F9C1-E086-4774-95D0-9B616465D953}"/>
              </a:ext>
            </a:extLst>
          </p:cNvPr>
          <p:cNvCxnSpPr/>
          <p:nvPr/>
        </p:nvCxnSpPr>
        <p:spPr>
          <a:xfrm flipV="1">
            <a:off x="7289576" y="5755491"/>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ADCE87C-552B-4B62-9D27-0E42D4BC25C6}"/>
              </a:ext>
            </a:extLst>
          </p:cNvPr>
          <p:cNvCxnSpPr/>
          <p:nvPr/>
        </p:nvCxnSpPr>
        <p:spPr>
          <a:xfrm flipV="1">
            <a:off x="7278254" y="206918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DA9E629-5553-4021-9AC6-9F7C71DA0983}"/>
              </a:ext>
            </a:extLst>
          </p:cNvPr>
          <p:cNvCxnSpPr/>
          <p:nvPr/>
        </p:nvCxnSpPr>
        <p:spPr>
          <a:xfrm flipV="1">
            <a:off x="7278254" y="484346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FE581B8-6377-47A3-AD1F-987839B06413}"/>
              </a:ext>
            </a:extLst>
          </p:cNvPr>
          <p:cNvCxnSpPr/>
          <p:nvPr/>
        </p:nvCxnSpPr>
        <p:spPr>
          <a:xfrm flipV="1">
            <a:off x="7278254" y="2993943"/>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53BF883E-A4F4-4C26-BEA1-86BC0BD0ECB3}"/>
              </a:ext>
            </a:extLst>
          </p:cNvPr>
          <p:cNvGrpSpPr/>
          <p:nvPr/>
        </p:nvGrpSpPr>
        <p:grpSpPr>
          <a:xfrm>
            <a:off x="7668222" y="1747147"/>
            <a:ext cx="4125558" cy="658049"/>
            <a:chOff x="3202560" y="1734276"/>
            <a:chExt cx="4438005" cy="707886"/>
          </a:xfrm>
        </p:grpSpPr>
        <p:sp>
          <p:nvSpPr>
            <p:cNvPr id="80" name="箭头: 五边形 79">
              <a:extLst>
                <a:ext uri="{FF2B5EF4-FFF2-40B4-BE49-F238E27FC236}">
                  <a16:creationId xmlns:a16="http://schemas.microsoft.com/office/drawing/2014/main" id="{84A1557A-D186-427B-826B-122D4316DAFB}"/>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矩形: 圆角 80">
              <a:extLst>
                <a:ext uri="{FF2B5EF4-FFF2-40B4-BE49-F238E27FC236}">
                  <a16:creationId xmlns:a16="http://schemas.microsoft.com/office/drawing/2014/main" id="{5A50FEE9-CEE4-4148-9CAF-B225BB151025}"/>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文本框 81">
              <a:extLst>
                <a:ext uri="{FF2B5EF4-FFF2-40B4-BE49-F238E27FC236}">
                  <a16:creationId xmlns:a16="http://schemas.microsoft.com/office/drawing/2014/main" id="{A058BA30-BC8C-4312-B286-79603EFE538D}"/>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3" name="矩形 82">
            <a:extLst>
              <a:ext uri="{FF2B5EF4-FFF2-40B4-BE49-F238E27FC236}">
                <a16:creationId xmlns:a16="http://schemas.microsoft.com/office/drawing/2014/main" id="{522C360A-8528-4994-AD63-B9E69CB3F5CA}"/>
              </a:ext>
            </a:extLst>
          </p:cNvPr>
          <p:cNvSpPr/>
          <p:nvPr/>
        </p:nvSpPr>
        <p:spPr>
          <a:xfrm>
            <a:off x="8364945" y="1859162"/>
            <a:ext cx="3208212" cy="400110"/>
          </a:xfrm>
          <a:prstGeom prst="rect">
            <a:avLst/>
          </a:prstGeom>
        </p:spPr>
        <p:txBody>
          <a:bodyPr wrap="square">
            <a:spAutoFit/>
          </a:bodyPr>
          <a:lstStyle/>
          <a:p>
            <a:pPr algn="ctr"/>
            <a:r>
              <a:rPr lang="en-US" altLang="zh-CN" sz="2000" dirty="0" err="1">
                <a:solidFill>
                  <a:srgbClr val="092D7C"/>
                </a:solidFill>
                <a:latin typeface="微软雅黑" panose="020B0503020204020204" pitchFamily="34" charset="-122"/>
                <a:ea typeface="微软雅黑" panose="020B0503020204020204" pitchFamily="34" charset="-122"/>
              </a:rPr>
              <a:t>spaCy</a:t>
            </a:r>
            <a:r>
              <a:rPr lang="en-US" altLang="zh-CN" sz="2000" dirty="0">
                <a:solidFill>
                  <a:srgbClr val="092D7C"/>
                </a:solidFill>
                <a:latin typeface="微软雅黑" panose="020B0503020204020204" pitchFamily="34" charset="-122"/>
                <a:ea typeface="微软雅黑" panose="020B0503020204020204" pitchFamily="34" charset="-122"/>
              </a:rPr>
              <a:t> &amp; </a:t>
            </a:r>
            <a:r>
              <a:rPr lang="en-US" altLang="zh-CN" sz="2000" dirty="0" err="1">
                <a:solidFill>
                  <a:srgbClr val="6D167B"/>
                </a:solidFill>
                <a:latin typeface="微软雅黑" panose="020B0503020204020204" pitchFamily="34" charset="-122"/>
                <a:ea typeface="微软雅黑" panose="020B0503020204020204" pitchFamily="34" charset="-122"/>
              </a:rPr>
              <a:t>spacyr</a:t>
            </a:r>
            <a:endParaRPr lang="zh-CN" altLang="en-US" sz="2000" dirty="0">
              <a:solidFill>
                <a:srgbClr val="6D167B"/>
              </a:solidFill>
              <a:latin typeface="微软雅黑" panose="020B0503020204020204" pitchFamily="34" charset="-122"/>
              <a:ea typeface="微软雅黑" panose="020B0503020204020204" pitchFamily="34" charset="-122"/>
            </a:endParaRPr>
          </a:p>
        </p:txBody>
      </p:sp>
      <p:grpSp>
        <p:nvGrpSpPr>
          <p:cNvPr id="89" name="组合 88">
            <a:extLst>
              <a:ext uri="{FF2B5EF4-FFF2-40B4-BE49-F238E27FC236}">
                <a16:creationId xmlns:a16="http://schemas.microsoft.com/office/drawing/2014/main" id="{9C1DFD06-7FBC-481D-846A-78A1E1A4308A}"/>
              </a:ext>
            </a:extLst>
          </p:cNvPr>
          <p:cNvGrpSpPr/>
          <p:nvPr/>
        </p:nvGrpSpPr>
        <p:grpSpPr>
          <a:xfrm>
            <a:off x="7668222" y="2655673"/>
            <a:ext cx="4125558" cy="658049"/>
            <a:chOff x="3202560" y="1734276"/>
            <a:chExt cx="4438005" cy="707886"/>
          </a:xfrm>
        </p:grpSpPr>
        <p:sp>
          <p:nvSpPr>
            <p:cNvPr id="90" name="箭头: 五边形 89">
              <a:extLst>
                <a:ext uri="{FF2B5EF4-FFF2-40B4-BE49-F238E27FC236}">
                  <a16:creationId xmlns:a16="http://schemas.microsoft.com/office/drawing/2014/main" id="{1C08AF84-1875-4CEF-9518-181B1ED951F0}"/>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矩形: 圆角 90">
              <a:extLst>
                <a:ext uri="{FF2B5EF4-FFF2-40B4-BE49-F238E27FC236}">
                  <a16:creationId xmlns:a16="http://schemas.microsoft.com/office/drawing/2014/main" id="{3D70DD18-8442-48BE-A4A5-623CA58117F9}"/>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文本框 91">
              <a:extLst>
                <a:ext uri="{FF2B5EF4-FFF2-40B4-BE49-F238E27FC236}">
                  <a16:creationId xmlns:a16="http://schemas.microsoft.com/office/drawing/2014/main" id="{54BDAD77-06A9-4E9C-9F76-FB61930D87F1}"/>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3" name="矩形 92">
            <a:extLst>
              <a:ext uri="{FF2B5EF4-FFF2-40B4-BE49-F238E27FC236}">
                <a16:creationId xmlns:a16="http://schemas.microsoft.com/office/drawing/2014/main" id="{AA153ED5-D78C-46E0-BDB1-FB5C46A9FA9B}"/>
              </a:ext>
            </a:extLst>
          </p:cNvPr>
          <p:cNvSpPr/>
          <p:nvPr/>
        </p:nvSpPr>
        <p:spPr>
          <a:xfrm>
            <a:off x="8364945" y="2788866"/>
            <a:ext cx="3208212" cy="400110"/>
          </a:xfrm>
          <a:prstGeom prst="rect">
            <a:avLst/>
          </a:prstGeom>
        </p:spPr>
        <p:txBody>
          <a:bodyPr wrap="square">
            <a:spAutoFit/>
          </a:bodyPr>
          <a:lstStyle/>
          <a:p>
            <a:pPr algn="ctr"/>
            <a:r>
              <a:rPr lang="en-US" altLang="zh-CN" sz="2000" dirty="0" err="1">
                <a:solidFill>
                  <a:srgbClr val="092D7C"/>
                </a:solidFill>
                <a:latin typeface="微软雅黑" panose="020B0503020204020204" pitchFamily="34" charset="-122"/>
                <a:ea typeface="微软雅黑" panose="020B0503020204020204" pitchFamily="34" charset="-122"/>
              </a:rPr>
              <a:t>WordCloud</a:t>
            </a:r>
            <a:r>
              <a:rPr lang="en-US" altLang="zh-CN" sz="2000" dirty="0">
                <a:solidFill>
                  <a:srgbClr val="092D7C"/>
                </a:solidFill>
                <a:latin typeface="微软雅黑" panose="020B0503020204020204" pitchFamily="34" charset="-122"/>
                <a:ea typeface="微软雅黑" panose="020B0503020204020204" pitchFamily="34" charset="-122"/>
              </a:rPr>
              <a:t> - POS</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94" name="组合 93">
            <a:extLst>
              <a:ext uri="{FF2B5EF4-FFF2-40B4-BE49-F238E27FC236}">
                <a16:creationId xmlns:a16="http://schemas.microsoft.com/office/drawing/2014/main" id="{A89E89CB-EC2C-40C9-8984-0028A1BCD3B5}"/>
              </a:ext>
            </a:extLst>
          </p:cNvPr>
          <p:cNvGrpSpPr/>
          <p:nvPr/>
        </p:nvGrpSpPr>
        <p:grpSpPr>
          <a:xfrm>
            <a:off x="7655098" y="3581481"/>
            <a:ext cx="4125559" cy="658049"/>
            <a:chOff x="3202559" y="1734276"/>
            <a:chExt cx="4438006" cy="707886"/>
          </a:xfrm>
        </p:grpSpPr>
        <p:sp>
          <p:nvSpPr>
            <p:cNvPr id="95" name="箭头: 五边形 94">
              <a:extLst>
                <a:ext uri="{FF2B5EF4-FFF2-40B4-BE49-F238E27FC236}">
                  <a16:creationId xmlns:a16="http://schemas.microsoft.com/office/drawing/2014/main" id="{B9623416-4748-4F21-AB14-B28CA6D9B289}"/>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矩形: 圆角 95">
              <a:extLst>
                <a:ext uri="{FF2B5EF4-FFF2-40B4-BE49-F238E27FC236}">
                  <a16:creationId xmlns:a16="http://schemas.microsoft.com/office/drawing/2014/main" id="{9B62BC1C-2369-45B8-A307-9DC20EB8CCE4}"/>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文本框 96">
              <a:extLst>
                <a:ext uri="{FF2B5EF4-FFF2-40B4-BE49-F238E27FC236}">
                  <a16:creationId xmlns:a16="http://schemas.microsoft.com/office/drawing/2014/main" id="{37AFA807-130C-4AF4-8CDF-AE30BB975215}"/>
                </a:ext>
              </a:extLst>
            </p:cNvPr>
            <p:cNvSpPr txBox="1"/>
            <p:nvPr/>
          </p:nvSpPr>
          <p:spPr>
            <a:xfrm>
              <a:off x="3202559"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a:extLst>
              <a:ext uri="{FF2B5EF4-FFF2-40B4-BE49-F238E27FC236}">
                <a16:creationId xmlns:a16="http://schemas.microsoft.com/office/drawing/2014/main" id="{ACDF64D3-24E0-4888-85A9-A118B7C51F0B}"/>
              </a:ext>
            </a:extLst>
          </p:cNvPr>
          <p:cNvGrpSpPr/>
          <p:nvPr/>
        </p:nvGrpSpPr>
        <p:grpSpPr>
          <a:xfrm>
            <a:off x="7668809" y="4499826"/>
            <a:ext cx="4125558" cy="658049"/>
            <a:chOff x="3202560" y="1734276"/>
            <a:chExt cx="4438005" cy="707886"/>
          </a:xfrm>
        </p:grpSpPr>
        <p:sp>
          <p:nvSpPr>
            <p:cNvPr id="100" name="箭头: 五边形 99">
              <a:extLst>
                <a:ext uri="{FF2B5EF4-FFF2-40B4-BE49-F238E27FC236}">
                  <a16:creationId xmlns:a16="http://schemas.microsoft.com/office/drawing/2014/main" id="{2201786E-C7DB-4B89-AB33-6EC620BFB475}"/>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矩形: 圆角 100">
              <a:extLst>
                <a:ext uri="{FF2B5EF4-FFF2-40B4-BE49-F238E27FC236}">
                  <a16:creationId xmlns:a16="http://schemas.microsoft.com/office/drawing/2014/main" id="{BF3400E7-1252-4916-A186-F5CBBBFB51E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文本框 101">
              <a:extLst>
                <a:ext uri="{FF2B5EF4-FFF2-40B4-BE49-F238E27FC236}">
                  <a16:creationId xmlns:a16="http://schemas.microsoft.com/office/drawing/2014/main" id="{308B6983-6065-43FA-88A3-B020997E0587}"/>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03" name="矩形 102">
            <a:extLst>
              <a:ext uri="{FF2B5EF4-FFF2-40B4-BE49-F238E27FC236}">
                <a16:creationId xmlns:a16="http://schemas.microsoft.com/office/drawing/2014/main" id="{8CBB7C43-C8A6-4948-9353-B5726D749CA6}"/>
              </a:ext>
            </a:extLst>
          </p:cNvPr>
          <p:cNvSpPr/>
          <p:nvPr/>
        </p:nvSpPr>
        <p:spPr>
          <a:xfrm>
            <a:off x="8365540" y="4474160"/>
            <a:ext cx="3207617" cy="707886"/>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Ordered Logistic Regression</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104" name="组合 103">
            <a:extLst>
              <a:ext uri="{FF2B5EF4-FFF2-40B4-BE49-F238E27FC236}">
                <a16:creationId xmlns:a16="http://schemas.microsoft.com/office/drawing/2014/main" id="{BA44842C-B11E-4A4F-B87E-4F7C62C9AD51}"/>
              </a:ext>
            </a:extLst>
          </p:cNvPr>
          <p:cNvGrpSpPr/>
          <p:nvPr/>
        </p:nvGrpSpPr>
        <p:grpSpPr>
          <a:xfrm>
            <a:off x="7668222" y="5426466"/>
            <a:ext cx="4125558" cy="658049"/>
            <a:chOff x="3202560" y="1734276"/>
            <a:chExt cx="4438005" cy="707886"/>
          </a:xfrm>
        </p:grpSpPr>
        <p:sp>
          <p:nvSpPr>
            <p:cNvPr id="105" name="箭头: 五边形 104">
              <a:extLst>
                <a:ext uri="{FF2B5EF4-FFF2-40B4-BE49-F238E27FC236}">
                  <a16:creationId xmlns:a16="http://schemas.microsoft.com/office/drawing/2014/main" id="{6A024CD7-FB92-4E79-9CE0-043A2AF7470A}"/>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矩形: 圆角 105">
              <a:extLst>
                <a:ext uri="{FF2B5EF4-FFF2-40B4-BE49-F238E27FC236}">
                  <a16:creationId xmlns:a16="http://schemas.microsoft.com/office/drawing/2014/main" id="{71558DA9-EA63-499F-B350-F974E41C9142}"/>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7" name="文本框 106">
              <a:extLst>
                <a:ext uri="{FF2B5EF4-FFF2-40B4-BE49-F238E27FC236}">
                  <a16:creationId xmlns:a16="http://schemas.microsoft.com/office/drawing/2014/main" id="{77D25C68-A833-48DE-B0CE-6ED264FA1145}"/>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4.5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08" name="矩形 107">
            <a:extLst>
              <a:ext uri="{FF2B5EF4-FFF2-40B4-BE49-F238E27FC236}">
                <a16:creationId xmlns:a16="http://schemas.microsoft.com/office/drawing/2014/main" id="{7678F8D2-B589-45E5-BE9F-3E15A8C86288}"/>
              </a:ext>
            </a:extLst>
          </p:cNvPr>
          <p:cNvSpPr/>
          <p:nvPr/>
        </p:nvSpPr>
        <p:spPr>
          <a:xfrm>
            <a:off x="8364945" y="5538481"/>
            <a:ext cx="3208212" cy="400110"/>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Future Directions</a:t>
            </a:r>
            <a:endParaRPr lang="zh-CN" altLang="en-US" sz="2000" dirty="0">
              <a:solidFill>
                <a:srgbClr val="092D7C"/>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EEF623BA-0A2C-4ACA-B978-B02C1F958674}"/>
              </a:ext>
            </a:extLst>
          </p:cNvPr>
          <p:cNvSpPr/>
          <p:nvPr/>
        </p:nvSpPr>
        <p:spPr>
          <a:xfrm>
            <a:off x="8422010" y="3575638"/>
            <a:ext cx="3151147" cy="707886"/>
          </a:xfrm>
          <a:prstGeom prst="rect">
            <a:avLst/>
          </a:prstGeom>
        </p:spPr>
        <p:txBody>
          <a:bodyPr wrap="square">
            <a:spAutoFit/>
          </a:bodyPr>
          <a:lstStyle/>
          <a:p>
            <a:pPr algn="ctr"/>
            <a:r>
              <a:rPr lang="en-US" altLang="zh-CN" sz="2000" dirty="0">
                <a:solidFill>
                  <a:srgbClr val="6D167B"/>
                </a:solidFill>
                <a:latin typeface="微软雅黑" panose="020B0503020204020204" pitchFamily="34" charset="-122"/>
                <a:ea typeface="微软雅黑" panose="020B0503020204020204" pitchFamily="34" charset="-122"/>
              </a:rPr>
              <a:t>Sentiment</a:t>
            </a:r>
            <a:r>
              <a:rPr lang="en-US" altLang="zh-CN" sz="2000" dirty="0">
                <a:solidFill>
                  <a:srgbClr val="092D7C"/>
                </a:solidFill>
                <a:latin typeface="微软雅黑" panose="020B0503020204020204" pitchFamily="34" charset="-122"/>
                <a:ea typeface="微软雅黑" panose="020B0503020204020204" pitchFamily="34" charset="-122"/>
              </a:rPr>
              <a:t> </a:t>
            </a:r>
          </a:p>
          <a:p>
            <a:pPr algn="ctr"/>
            <a:r>
              <a:rPr lang="en-US" altLang="zh-CN" sz="2000" dirty="0">
                <a:solidFill>
                  <a:srgbClr val="092D7C"/>
                </a:solidFill>
                <a:latin typeface="微软雅黑" panose="020B0503020204020204" pitchFamily="34" charset="-122"/>
                <a:ea typeface="微软雅黑" panose="020B0503020204020204" pitchFamily="34" charset="-122"/>
              </a:rPr>
              <a:t>Based on Features</a:t>
            </a:r>
            <a:endParaRPr lang="zh-CN" altLang="en-US" sz="2000" dirty="0">
              <a:solidFill>
                <a:srgbClr val="092D7C"/>
              </a:solidFill>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894440FA-8FBA-48D3-82F8-2A7846FBC57D}"/>
              </a:ext>
            </a:extLst>
          </p:cNvPr>
          <p:cNvCxnSpPr/>
          <p:nvPr/>
        </p:nvCxnSpPr>
        <p:spPr>
          <a:xfrm flipV="1">
            <a:off x="6930330" y="4845477"/>
            <a:ext cx="389968" cy="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B9E20FC0-A8E6-499B-B8FC-3FAFA5266BEF}"/>
              </a:ext>
            </a:extLst>
          </p:cNvPr>
          <p:cNvGrpSpPr/>
          <p:nvPr/>
        </p:nvGrpSpPr>
        <p:grpSpPr>
          <a:xfrm>
            <a:off x="1080000" y="3608405"/>
            <a:ext cx="5826759" cy="707886"/>
            <a:chOff x="3203933" y="1734276"/>
            <a:chExt cx="5826759" cy="707886"/>
          </a:xfrm>
        </p:grpSpPr>
        <p:sp>
          <p:nvSpPr>
            <p:cNvPr id="71" name="箭头: 五边形 70">
              <a:extLst>
                <a:ext uri="{FF2B5EF4-FFF2-40B4-BE49-F238E27FC236}">
                  <a16:creationId xmlns:a16="http://schemas.microsoft.com/office/drawing/2014/main" id="{5596E301-1004-4FF4-B05C-798F0AA59634}"/>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a:extLst>
                <a:ext uri="{FF2B5EF4-FFF2-40B4-BE49-F238E27FC236}">
                  <a16:creationId xmlns:a16="http://schemas.microsoft.com/office/drawing/2014/main" id="{0B09F643-0284-4989-BE0C-E4C6169164B7}"/>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B57B9F34-EAA4-443A-85A3-32B65860F14B}"/>
                </a:ext>
              </a:extLst>
            </p:cNvPr>
            <p:cNvSpPr txBox="1"/>
            <p:nvPr/>
          </p:nvSpPr>
          <p:spPr>
            <a:xfrm>
              <a:off x="3309892"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B84184E6-6DFE-4C8E-BD90-F64BC030FD44}"/>
                </a:ext>
              </a:extLst>
            </p:cNvPr>
            <p:cNvSpPr/>
            <p:nvPr/>
          </p:nvSpPr>
          <p:spPr>
            <a:xfrm>
              <a:off x="4034664" y="1836629"/>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How We Made It</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86" name="组合 85">
            <a:extLst>
              <a:ext uri="{FF2B5EF4-FFF2-40B4-BE49-F238E27FC236}">
                <a16:creationId xmlns:a16="http://schemas.microsoft.com/office/drawing/2014/main" id="{7853BB7A-17B5-4DC6-A173-AD91A99E0B89}"/>
              </a:ext>
            </a:extLst>
          </p:cNvPr>
          <p:cNvGrpSpPr/>
          <p:nvPr/>
        </p:nvGrpSpPr>
        <p:grpSpPr>
          <a:xfrm>
            <a:off x="1082167" y="4511403"/>
            <a:ext cx="5826759" cy="707886"/>
            <a:chOff x="3203933" y="1734276"/>
            <a:chExt cx="5826759" cy="707886"/>
          </a:xfrm>
        </p:grpSpPr>
        <p:sp>
          <p:nvSpPr>
            <p:cNvPr id="87" name="箭头: 五边形 86">
              <a:extLst>
                <a:ext uri="{FF2B5EF4-FFF2-40B4-BE49-F238E27FC236}">
                  <a16:creationId xmlns:a16="http://schemas.microsoft.com/office/drawing/2014/main" id="{0E69B0BD-7281-476B-8EA7-A8FBE6F33B6A}"/>
                </a:ext>
              </a:extLst>
            </p:cNvPr>
            <p:cNvSpPr/>
            <p:nvPr/>
          </p:nvSpPr>
          <p:spPr>
            <a:xfrm>
              <a:off x="3513812" y="1734276"/>
              <a:ext cx="5516880" cy="707886"/>
            </a:xfrm>
            <a:prstGeom prst="homePlate">
              <a:avLst/>
            </a:prstGeom>
            <a:solidFill>
              <a:srgbClr val="DAE3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圆角 87">
              <a:extLst>
                <a:ext uri="{FF2B5EF4-FFF2-40B4-BE49-F238E27FC236}">
                  <a16:creationId xmlns:a16="http://schemas.microsoft.com/office/drawing/2014/main" id="{C78A1541-1E19-4A11-AAB6-E73577D2B408}"/>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7EBC100D-2E8B-42BD-9556-91657F042E8E}"/>
                </a:ext>
              </a:extLst>
            </p:cNvPr>
            <p:cNvSpPr txBox="1"/>
            <p:nvPr/>
          </p:nvSpPr>
          <p:spPr>
            <a:xfrm>
              <a:off x="330083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8F058FED-C510-4435-9B0A-BB4E369FDD34}"/>
                </a:ext>
              </a:extLst>
            </p:cNvPr>
            <p:cNvSpPr/>
            <p:nvPr/>
          </p:nvSpPr>
          <p:spPr>
            <a:xfrm>
              <a:off x="4034664" y="1827576"/>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Further Exploration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sp>
        <p:nvSpPr>
          <p:cNvPr id="62" name="文本框 61">
            <a:extLst>
              <a:ext uri="{FF2B5EF4-FFF2-40B4-BE49-F238E27FC236}">
                <a16:creationId xmlns:a16="http://schemas.microsoft.com/office/drawing/2014/main" id="{6E09D3A0-7F6F-4B37-8913-E6BE5F88608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93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2C192D-54BC-407F-A2D0-2FE839AB1DD2}"/>
              </a:ext>
            </a:extLst>
          </p:cNvPr>
          <p:cNvSpPr>
            <a:spLocks noGrp="1"/>
          </p:cNvSpPr>
          <p:nvPr>
            <p:ph type="sldNum" sz="quarter" idx="12"/>
          </p:nvPr>
        </p:nvSpPr>
        <p:spPr/>
        <p:txBody>
          <a:bodyPr/>
          <a:lstStyle/>
          <a:p>
            <a:fld id="{0D9EFA66-2FD7-4259-9652-B5E4E194FB0C}" type="slidenum">
              <a:rPr lang="zh-CN" altLang="en-US" smtClean="0"/>
              <a:t>2</a:t>
            </a:fld>
            <a:endParaRPr lang="zh-CN" altLang="en-US" dirty="0"/>
          </a:p>
        </p:txBody>
      </p:sp>
      <p:sp>
        <p:nvSpPr>
          <p:cNvPr id="38" name="矩形 37">
            <a:extLst>
              <a:ext uri="{FF2B5EF4-FFF2-40B4-BE49-F238E27FC236}">
                <a16:creationId xmlns:a16="http://schemas.microsoft.com/office/drawing/2014/main" id="{F2C8D2B7-98FC-4B48-8D85-A940F1222A7E}"/>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A6CF429B-72B2-4F14-8BDA-EAD381007759}"/>
              </a:ext>
            </a:extLst>
          </p:cNvPr>
          <p:cNvSpPr txBox="1"/>
          <p:nvPr/>
        </p:nvSpPr>
        <p:spPr>
          <a:xfrm>
            <a:off x="174633" y="112971"/>
            <a:ext cx="1452880" cy="646331"/>
          </a:xfrm>
          <a:prstGeom prst="rect">
            <a:avLst/>
          </a:prstGeom>
          <a:noFill/>
        </p:spPr>
        <p:txBody>
          <a:bodyPr wrap="square" rtlCol="0">
            <a:spAutoFit/>
          </a:bodyPr>
          <a:lstStyle/>
          <a:p>
            <a:pPr algn="ctr"/>
            <a:r>
              <a:rPr lang="zh-CN" altLang="en-US" sz="3600" b="1" dirty="0">
                <a:solidFill>
                  <a:srgbClr val="092D7C"/>
                </a:solidFill>
                <a:latin typeface="微软雅黑" panose="020B0503020204020204" pitchFamily="34" charset="-122"/>
                <a:ea typeface="微软雅黑" panose="020B0503020204020204" pitchFamily="34" charset="-122"/>
              </a:rPr>
              <a:t>目录</a:t>
            </a:r>
          </a:p>
        </p:txBody>
      </p:sp>
      <p:pic>
        <p:nvPicPr>
          <p:cNvPr id="42" name="Picture 6" descr="http://ems.whu.edu.cn/images/logo.png">
            <a:extLst>
              <a:ext uri="{FF2B5EF4-FFF2-40B4-BE49-F238E27FC236}">
                <a16:creationId xmlns:a16="http://schemas.microsoft.com/office/drawing/2014/main" id="{1669D3EE-3CC7-4D97-9FA2-76F371C43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A390E37F-8AAC-419F-821B-13793BE7F97D}"/>
              </a:ext>
            </a:extLst>
          </p:cNvPr>
          <p:cNvGrpSpPr/>
          <p:nvPr/>
        </p:nvGrpSpPr>
        <p:grpSpPr>
          <a:xfrm>
            <a:off x="1080000" y="2721114"/>
            <a:ext cx="5826759" cy="707886"/>
            <a:chOff x="3203933" y="1734276"/>
            <a:chExt cx="5826759" cy="707886"/>
          </a:xfrm>
        </p:grpSpPr>
        <p:sp>
          <p:nvSpPr>
            <p:cNvPr id="37" name="箭头: 五边形 36">
              <a:extLst>
                <a:ext uri="{FF2B5EF4-FFF2-40B4-BE49-F238E27FC236}">
                  <a16:creationId xmlns:a16="http://schemas.microsoft.com/office/drawing/2014/main" id="{1B1C9D03-DE1E-4B99-9329-5E4F9CF213D9}"/>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387CFABD-23CE-4109-BF60-90D6FDF82D8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629AE9B-D42C-4750-8F4E-E0E0209E4E76}"/>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433FB14A-67CC-4E6A-AC31-E4AC49E1A0E2}"/>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419E7AE1-8E84-464D-92CD-813BB802DE16}"/>
              </a:ext>
            </a:extLst>
          </p:cNvPr>
          <p:cNvGrpSpPr/>
          <p:nvPr/>
        </p:nvGrpSpPr>
        <p:grpSpPr>
          <a:xfrm>
            <a:off x="1080000" y="3602996"/>
            <a:ext cx="5826759" cy="707886"/>
            <a:chOff x="3203933" y="1734276"/>
            <a:chExt cx="5826759" cy="707886"/>
          </a:xfrm>
        </p:grpSpPr>
        <p:sp>
          <p:nvSpPr>
            <p:cNvPr id="45" name="箭头: 五边形 44">
              <a:extLst>
                <a:ext uri="{FF2B5EF4-FFF2-40B4-BE49-F238E27FC236}">
                  <a16:creationId xmlns:a16="http://schemas.microsoft.com/office/drawing/2014/main" id="{0BE65D02-3C9F-4DDA-A1A5-3533DD20225F}"/>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59E8C65B-F951-42B9-AD87-16C4B2685982}"/>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7CBD603-C745-4742-A3CB-26CD743CB2E7}"/>
                </a:ext>
              </a:extLst>
            </p:cNvPr>
            <p:cNvSpPr txBox="1"/>
            <p:nvPr/>
          </p:nvSpPr>
          <p:spPr>
            <a:xfrm>
              <a:off x="3309892"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144F68EE-7C51-44EF-B58C-064A94515781}"/>
                </a:ext>
              </a:extLst>
            </p:cNvPr>
            <p:cNvSpPr/>
            <p:nvPr/>
          </p:nvSpPr>
          <p:spPr>
            <a:xfrm>
              <a:off x="4034664" y="1836629"/>
              <a:ext cx="4444849" cy="523220"/>
            </a:xfrm>
            <a:prstGeom prst="rect">
              <a:avLst/>
            </a:prstGeom>
          </p:spPr>
          <p:txBody>
            <a:bodyPr wrap="square">
              <a:spAutoFit/>
            </a:bodyPr>
            <a:lstStyle/>
            <a:p>
              <a:pPr algn="ctr"/>
              <a:r>
                <a:rPr lang="en-US" altLang="zh-CN" sz="2800" b="1" dirty="0">
                  <a:solidFill>
                    <a:srgbClr val="6D167B"/>
                  </a:solidFill>
                  <a:latin typeface="微软雅黑" panose="020B0503020204020204" pitchFamily="34" charset="-122"/>
                  <a:ea typeface="微软雅黑" panose="020B0503020204020204" pitchFamily="34" charset="-122"/>
                </a:rPr>
                <a:t>How We Made it</a:t>
              </a:r>
              <a:endParaRPr lang="zh-CN" altLang="en-US" sz="2800" b="1" dirty="0">
                <a:solidFill>
                  <a:srgbClr val="6D167B"/>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B7BC0C56-55CE-418E-85F7-A385B2EA562D}"/>
              </a:ext>
            </a:extLst>
          </p:cNvPr>
          <p:cNvGrpSpPr/>
          <p:nvPr/>
        </p:nvGrpSpPr>
        <p:grpSpPr>
          <a:xfrm>
            <a:off x="1080000" y="4484878"/>
            <a:ext cx="5826759" cy="707886"/>
            <a:chOff x="3203933" y="1734276"/>
            <a:chExt cx="5826759" cy="707886"/>
          </a:xfrm>
        </p:grpSpPr>
        <p:sp>
          <p:nvSpPr>
            <p:cNvPr id="50" name="箭头: 五边形 49">
              <a:extLst>
                <a:ext uri="{FF2B5EF4-FFF2-40B4-BE49-F238E27FC236}">
                  <a16:creationId xmlns:a16="http://schemas.microsoft.com/office/drawing/2014/main" id="{E6FE6FA9-23E9-473C-A285-D8774E2DB316}"/>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3860444-598B-4BD8-827F-BEEB15E7310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BE0606F3-6096-4D49-809B-6872CFC1B633}"/>
                </a:ext>
              </a:extLst>
            </p:cNvPr>
            <p:cNvSpPr txBox="1"/>
            <p:nvPr/>
          </p:nvSpPr>
          <p:spPr>
            <a:xfrm>
              <a:off x="328178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B45567E-D662-40FF-8D58-E1204CDFC5D8}"/>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Further Exploration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5DDA234C-6F98-4CCD-ADB3-58F2CED347E2}"/>
              </a:ext>
            </a:extLst>
          </p:cNvPr>
          <p:cNvGrpSpPr/>
          <p:nvPr/>
        </p:nvGrpSpPr>
        <p:grpSpPr>
          <a:xfrm>
            <a:off x="1080000" y="1822975"/>
            <a:ext cx="5826759" cy="707886"/>
            <a:chOff x="3203933" y="1734276"/>
            <a:chExt cx="5826759" cy="707886"/>
          </a:xfrm>
        </p:grpSpPr>
        <p:sp>
          <p:nvSpPr>
            <p:cNvPr id="64" name="箭头: 五边形 63">
              <a:extLst>
                <a:ext uri="{FF2B5EF4-FFF2-40B4-BE49-F238E27FC236}">
                  <a16:creationId xmlns:a16="http://schemas.microsoft.com/office/drawing/2014/main" id="{C63170BB-767A-4830-A46A-285EF1F34883}"/>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D2C7BDA3-495D-48DB-AF06-3C6D7867123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6B2E6445-17DC-42DA-A2B3-7CFE05A5D7CF}"/>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F446FD5B-EBF1-4D4B-AF92-D0FE13572D07}"/>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the Story Is</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5867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20</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77D8D01-A67E-4B44-8C8B-038FAB331BFA}"/>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What is </a:t>
            </a:r>
            <a:r>
              <a:rPr lang="en-US" altLang="zh-CN" sz="3200" b="1" dirty="0" err="1">
                <a:latin typeface="微软雅黑" panose="020B0503020204020204" pitchFamily="34" charset="-122"/>
                <a:ea typeface="微软雅黑" panose="020B0503020204020204" pitchFamily="34" charset="-122"/>
                <a:sym typeface="Wingdings" panose="05000000000000000000" pitchFamily="2" charset="2"/>
              </a:rPr>
              <a:t>spacyr</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 &amp; How does it work?</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43824BA-1155-479D-BA1B-F905D3A69315}"/>
              </a:ext>
            </a:extLst>
          </p:cNvPr>
          <p:cNvSpPr txBox="1"/>
          <p:nvPr/>
        </p:nvSpPr>
        <p:spPr>
          <a:xfrm>
            <a:off x="723273" y="1979505"/>
            <a:ext cx="10630527" cy="394024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Industrial-Strength Natural Language Processing</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中调用，深度</a:t>
            </a:r>
            <a:r>
              <a:rPr lang="en-US" altLang="zh-CN" sz="2000" b="1" dirty="0">
                <a:latin typeface="微软雅黑" panose="020B0503020204020204" pitchFamily="34" charset="-122"/>
                <a:ea typeface="微软雅黑" panose="020B0503020204020204" pitchFamily="34" charset="-122"/>
              </a:rPr>
              <a:t>CNN</a:t>
            </a:r>
            <a:r>
              <a:rPr lang="zh-CN" altLang="en-US" sz="2000" b="1" dirty="0">
                <a:latin typeface="微软雅黑" panose="020B0503020204020204" pitchFamily="34" charset="-122"/>
                <a:ea typeface="微软雅黑" panose="020B0503020204020204" pitchFamily="34" charset="-122"/>
              </a:rPr>
              <a:t>语言模型与简洁处理“强强联合”</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继承</a:t>
            </a:r>
            <a:r>
              <a:rPr lang="en-US" altLang="zh-CN" sz="2000" b="1" dirty="0">
                <a:latin typeface="微软雅黑" panose="020B0503020204020204" pitchFamily="34" charset="-122"/>
                <a:ea typeface="微软雅黑" panose="020B0503020204020204" pitchFamily="34" charset="-122"/>
              </a:rPr>
              <a:t>&amp;</a:t>
            </a:r>
            <a:r>
              <a:rPr lang="zh-CN" altLang="en-US" sz="2000" b="1" dirty="0">
                <a:latin typeface="微软雅黑" panose="020B0503020204020204" pitchFamily="34" charset="-122"/>
                <a:ea typeface="微软雅黑" panose="020B0503020204020204" pitchFamily="34" charset="-122"/>
              </a:rPr>
              <a:t>集成函数</a:t>
            </a:r>
            <a:endParaRPr lang="en-US" altLang="zh-CN" sz="20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spacy_parse</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(pos = TRUE,</a:t>
            </a: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	     dependency = TRUE,</a:t>
            </a: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	     entity = TRUE,</a:t>
            </a: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	     </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noun_phrase</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 = TRUE)</a:t>
            </a:r>
          </a:p>
          <a:p>
            <a:pPr>
              <a:lnSpc>
                <a:spcPct val="150000"/>
              </a:lnSpc>
            </a:pP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r>
              <a:rPr lang="zh-CN" altLang="en-US" b="1" dirty="0">
                <a:solidFill>
                  <a:schemeClr val="accent1">
                    <a:lumMod val="75000"/>
                  </a:schemeClr>
                </a:solidFill>
                <a:latin typeface="Lucida Console" panose="020B0609040504020204" pitchFamily="49" charset="0"/>
                <a:ea typeface="微软雅黑" panose="020B0503020204020204" pitchFamily="34" charset="-122"/>
              </a:rPr>
              <a:t>提取词性、依赖关系、实体关系、名词短语</a:t>
            </a:r>
          </a:p>
        </p:txBody>
      </p:sp>
      <p:grpSp>
        <p:nvGrpSpPr>
          <p:cNvPr id="7" name="组合 6">
            <a:extLst>
              <a:ext uri="{FF2B5EF4-FFF2-40B4-BE49-F238E27FC236}">
                <a16:creationId xmlns:a16="http://schemas.microsoft.com/office/drawing/2014/main" id="{985430D3-2A92-4C48-9FD6-4F0F6BBBF94B}"/>
              </a:ext>
            </a:extLst>
          </p:cNvPr>
          <p:cNvGrpSpPr/>
          <p:nvPr/>
        </p:nvGrpSpPr>
        <p:grpSpPr>
          <a:xfrm>
            <a:off x="8227882" y="1148173"/>
            <a:ext cx="3326466" cy="2671705"/>
            <a:chOff x="8027334" y="1398412"/>
            <a:chExt cx="3326466" cy="2671705"/>
          </a:xfrm>
        </p:grpSpPr>
        <p:pic>
          <p:nvPicPr>
            <p:cNvPr id="3" name="图片 2">
              <a:extLst>
                <a:ext uri="{FF2B5EF4-FFF2-40B4-BE49-F238E27FC236}">
                  <a16:creationId xmlns:a16="http://schemas.microsoft.com/office/drawing/2014/main" id="{DF7473D2-F467-43E5-B174-235C96BAEC89}"/>
                </a:ext>
              </a:extLst>
            </p:cNvPr>
            <p:cNvPicPr>
              <a:picLocks noChangeAspect="1"/>
            </p:cNvPicPr>
            <p:nvPr/>
          </p:nvPicPr>
          <p:blipFill>
            <a:blip r:embed="rId3"/>
            <a:stretch>
              <a:fillRect/>
            </a:stretch>
          </p:blipFill>
          <p:spPr>
            <a:xfrm>
              <a:off x="8027334" y="2449289"/>
              <a:ext cx="3326466" cy="1620828"/>
            </a:xfrm>
            <a:prstGeom prst="rect">
              <a:avLst/>
            </a:prstGeom>
          </p:spPr>
        </p:pic>
        <p:pic>
          <p:nvPicPr>
            <p:cNvPr id="5" name="图片 4">
              <a:extLst>
                <a:ext uri="{FF2B5EF4-FFF2-40B4-BE49-F238E27FC236}">
                  <a16:creationId xmlns:a16="http://schemas.microsoft.com/office/drawing/2014/main" id="{1F08426E-0007-46F9-93B8-A978E176A45D}"/>
                </a:ext>
              </a:extLst>
            </p:cNvPr>
            <p:cNvPicPr>
              <a:picLocks noChangeAspect="1"/>
            </p:cNvPicPr>
            <p:nvPr/>
          </p:nvPicPr>
          <p:blipFill>
            <a:blip r:embed="rId4"/>
            <a:stretch>
              <a:fillRect/>
            </a:stretch>
          </p:blipFill>
          <p:spPr>
            <a:xfrm>
              <a:off x="8027334" y="1398412"/>
              <a:ext cx="3103842" cy="1376486"/>
            </a:xfrm>
            <a:prstGeom prst="rect">
              <a:avLst/>
            </a:prstGeom>
          </p:spPr>
        </p:pic>
      </p:grpSp>
      <p:grpSp>
        <p:nvGrpSpPr>
          <p:cNvPr id="16" name="组合 15">
            <a:extLst>
              <a:ext uri="{FF2B5EF4-FFF2-40B4-BE49-F238E27FC236}">
                <a16:creationId xmlns:a16="http://schemas.microsoft.com/office/drawing/2014/main" id="{742834DA-1F08-4121-BAAE-01F0FCFC5F91}"/>
              </a:ext>
            </a:extLst>
          </p:cNvPr>
          <p:cNvGrpSpPr/>
          <p:nvPr/>
        </p:nvGrpSpPr>
        <p:grpSpPr>
          <a:xfrm>
            <a:off x="5496304" y="3741878"/>
            <a:ext cx="5997860" cy="2272842"/>
            <a:chOff x="5355940" y="3951693"/>
            <a:chExt cx="5997860" cy="2272842"/>
          </a:xfrm>
        </p:grpSpPr>
        <p:pic>
          <p:nvPicPr>
            <p:cNvPr id="9" name="图片 8">
              <a:extLst>
                <a:ext uri="{FF2B5EF4-FFF2-40B4-BE49-F238E27FC236}">
                  <a16:creationId xmlns:a16="http://schemas.microsoft.com/office/drawing/2014/main" id="{F2BF15FF-57F5-49A4-A3BF-CABA0178F92B}"/>
                </a:ext>
              </a:extLst>
            </p:cNvPr>
            <p:cNvPicPr>
              <a:picLocks noChangeAspect="1"/>
            </p:cNvPicPr>
            <p:nvPr/>
          </p:nvPicPr>
          <p:blipFill>
            <a:blip r:embed="rId5"/>
            <a:stretch>
              <a:fillRect/>
            </a:stretch>
          </p:blipFill>
          <p:spPr>
            <a:xfrm>
              <a:off x="5355940" y="3951693"/>
              <a:ext cx="5997860" cy="2141027"/>
            </a:xfrm>
            <a:prstGeom prst="rect">
              <a:avLst/>
            </a:prstGeom>
          </p:spPr>
        </p:pic>
        <p:sp>
          <p:nvSpPr>
            <p:cNvPr id="14" name="文本框 13">
              <a:extLst>
                <a:ext uri="{FF2B5EF4-FFF2-40B4-BE49-F238E27FC236}">
                  <a16:creationId xmlns:a16="http://schemas.microsoft.com/office/drawing/2014/main" id="{467DB4CF-F1F9-4C8D-91D0-F291D69FF5CE}"/>
                </a:ext>
              </a:extLst>
            </p:cNvPr>
            <p:cNvSpPr txBox="1"/>
            <p:nvPr/>
          </p:nvSpPr>
          <p:spPr>
            <a:xfrm>
              <a:off x="7207624" y="5916758"/>
              <a:ext cx="2590800" cy="307777"/>
            </a:xfrm>
            <a:prstGeom prst="rect">
              <a:avLst/>
            </a:prstGeom>
            <a:noFill/>
          </p:spPr>
          <p:txBody>
            <a:bodyPr wrap="square" rtlCol="0">
              <a:spAutoFit/>
            </a:bodyPr>
            <a:lstStyle/>
            <a:p>
              <a:pPr algn="ctr"/>
              <a:r>
                <a:rPr lang="en-US" altLang="zh-CN" sz="1400" b="1" dirty="0" err="1">
                  <a:solidFill>
                    <a:schemeClr val="accent3">
                      <a:lumMod val="75000"/>
                    </a:schemeClr>
                  </a:solidFill>
                  <a:latin typeface="微软雅黑" panose="020B0503020204020204" pitchFamily="34" charset="-122"/>
                  <a:ea typeface="微软雅黑" panose="020B0503020204020204" pitchFamily="34" charset="-122"/>
                </a:rPr>
                <a:t>spaCy</a:t>
              </a:r>
              <a:r>
                <a:rPr lang="zh-CN" altLang="en-US" sz="1400" b="1" dirty="0">
                  <a:solidFill>
                    <a:schemeClr val="accent3">
                      <a:lumMod val="75000"/>
                    </a:schemeClr>
                  </a:solidFill>
                  <a:latin typeface="微软雅黑" panose="020B0503020204020204" pitchFamily="34" charset="-122"/>
                  <a:ea typeface="微软雅黑" panose="020B0503020204020204" pitchFamily="34" charset="-122"/>
                </a:rPr>
                <a:t>流水线示意图</a:t>
              </a:r>
            </a:p>
          </p:txBody>
        </p:sp>
      </p:grpSp>
    </p:spTree>
    <p:extLst>
      <p:ext uri="{BB962C8B-B14F-4D97-AF65-F5344CB8AC3E}">
        <p14:creationId xmlns:p14="http://schemas.microsoft.com/office/powerpoint/2010/main" val="227822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21</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77D8D01-A67E-4B44-8C8B-038FAB331BFA}"/>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dirty="0" err="1">
                <a:latin typeface="微软雅黑" panose="020B0503020204020204" pitchFamily="34" charset="-122"/>
                <a:ea typeface="微软雅黑" panose="020B0503020204020204" pitchFamily="34" charset="-122"/>
                <a:sym typeface="Wingdings" panose="05000000000000000000" pitchFamily="2" charset="2"/>
              </a:rPr>
              <a:t>WordCloud</a:t>
            </a:r>
            <a:r>
              <a:rPr lang="en-US" altLang="zh-CN" sz="3200" b="1" dirty="0">
                <a:latin typeface="微软雅黑" panose="020B0503020204020204" pitchFamily="34" charset="-122"/>
                <a:ea typeface="微软雅黑" panose="020B0503020204020204" pitchFamily="34" charset="-122"/>
                <a:sym typeface="Wingdings" panose="05000000000000000000" pitchFamily="2" charset="2"/>
              </a:rPr>
              <a:t> Based on POS</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43824BA-1155-479D-BA1B-F905D3A69315}"/>
              </a:ext>
            </a:extLst>
          </p:cNvPr>
          <p:cNvSpPr txBox="1"/>
          <p:nvPr/>
        </p:nvSpPr>
        <p:spPr>
          <a:xfrm>
            <a:off x="723273" y="1998934"/>
            <a:ext cx="10630527" cy="156966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利用形容词形成的词云更能反映客户心态</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利用名词形成的词云能够提取客户关心的特征</a:t>
            </a:r>
            <a:endParaRPr lang="en-US" altLang="zh-CN" sz="20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参考</a:t>
            </a:r>
            <a:r>
              <a:rPr lang="en-US" altLang="zh-CN" b="1" dirty="0">
                <a:latin typeface="微软雅黑" panose="020B0503020204020204" pitchFamily="34" charset="-122"/>
                <a:ea typeface="微软雅黑" panose="020B0503020204020204" pitchFamily="34" charset="-122"/>
              </a:rPr>
              <a:t>(Nikolay </a:t>
            </a:r>
            <a:r>
              <a:rPr lang="en-US" altLang="zh-CN" b="1" dirty="0" err="1">
                <a:latin typeface="微软雅黑" panose="020B0503020204020204" pitchFamily="34" charset="-122"/>
                <a:ea typeface="微软雅黑" panose="020B0503020204020204" pitchFamily="34" charset="-122"/>
              </a:rPr>
              <a:t>Archak</a:t>
            </a:r>
            <a:r>
              <a:rPr lang="en-US" altLang="zh-CN" b="1" dirty="0">
                <a:latin typeface="微软雅黑" panose="020B0503020204020204" pitchFamily="34" charset="-122"/>
                <a:ea typeface="微软雅黑" panose="020B0503020204020204" pitchFamily="34" charset="-122"/>
              </a:rPr>
              <a:t> et. al, 2011)</a:t>
            </a:r>
          </a:p>
        </p:txBody>
      </p:sp>
      <p:pic>
        <p:nvPicPr>
          <p:cNvPr id="8" name="202206260939">
            <a:hlinkClick r:id="" action="ppaction://media"/>
            <a:extLst>
              <a:ext uri="{FF2B5EF4-FFF2-40B4-BE49-F238E27FC236}">
                <a16:creationId xmlns:a16="http://schemas.microsoft.com/office/drawing/2014/main" id="{5E572E1E-4DA2-498C-B1F8-DEAA1217E4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600" t="984" r="15702" b="161"/>
          <a:stretch/>
        </p:blipFill>
        <p:spPr>
          <a:xfrm>
            <a:off x="6300000" y="2124000"/>
            <a:ext cx="5112000" cy="3096000"/>
          </a:xfrm>
          <a:prstGeom prst="rect">
            <a:avLst/>
          </a:prstGeom>
        </p:spPr>
      </p:pic>
      <p:pic>
        <p:nvPicPr>
          <p:cNvPr id="14" name="图片 13">
            <a:extLst>
              <a:ext uri="{FF2B5EF4-FFF2-40B4-BE49-F238E27FC236}">
                <a16:creationId xmlns:a16="http://schemas.microsoft.com/office/drawing/2014/main" id="{DA40CA0B-F980-4B11-8AB7-C1AEC81ED579}"/>
              </a:ext>
            </a:extLst>
          </p:cNvPr>
          <p:cNvPicPr>
            <a:picLocks noChangeAspect="1"/>
          </p:cNvPicPr>
          <p:nvPr/>
        </p:nvPicPr>
        <p:blipFill rotWithShape="1">
          <a:blip r:embed="rId6">
            <a:extLst>
              <a:ext uri="{28A0092B-C50C-407E-A947-70E740481C1C}">
                <a14:useLocalDpi xmlns:a14="http://schemas.microsoft.com/office/drawing/2010/main" val="0"/>
              </a:ext>
            </a:extLst>
          </a:blip>
          <a:srcRect l="892"/>
          <a:stretch/>
        </p:blipFill>
        <p:spPr>
          <a:xfrm>
            <a:off x="6096000" y="1947349"/>
            <a:ext cx="5567082" cy="3464291"/>
          </a:xfrm>
          <a:prstGeom prst="rect">
            <a:avLst/>
          </a:prstGeom>
        </p:spPr>
      </p:pic>
    </p:spTree>
    <p:extLst>
      <p:ext uri="{BB962C8B-B14F-4D97-AF65-F5344CB8AC3E}">
        <p14:creationId xmlns:p14="http://schemas.microsoft.com/office/powerpoint/2010/main" val="258945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remove"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22</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77D8D01-A67E-4B44-8C8B-038FAB331BFA}"/>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i="0" dirty="0">
                <a:solidFill>
                  <a:srgbClr val="000000"/>
                </a:solidFill>
                <a:effectLst/>
                <a:latin typeface="微软雅黑" panose="020B0503020204020204" pitchFamily="34" charset="-122"/>
                <a:ea typeface="微软雅黑" panose="020B0503020204020204" pitchFamily="34" charset="-122"/>
                <a:sym typeface="Wingdings" panose="05000000000000000000" pitchFamily="2" charset="2"/>
              </a:rPr>
              <a:t>Sentiment Analysis Based on Features</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858DB78-B02B-4E55-BE20-1EFE9B283F97}"/>
                  </a:ext>
                </a:extLst>
              </p:cNvPr>
              <p:cNvSpPr txBox="1"/>
              <p:nvPr/>
            </p:nvSpPr>
            <p:spPr>
              <a:xfrm>
                <a:off x="723274" y="1827641"/>
                <a:ext cx="8192126" cy="4000069"/>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从词云中直观提取特征</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客户关心的酒店客观条件</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编写函数：</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特征情感提取器</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1">
                        <a:lumMod val="75000"/>
                      </a:schemeClr>
                    </a:solidFill>
                    <a:latin typeface="微软雅黑" panose="020B0503020204020204" pitchFamily="34" charset="-122"/>
                    <a:ea typeface="微软雅黑" panose="020B0503020204020204" pitchFamily="34" charset="-122"/>
                  </a:rPr>
                  <a:t>利用匹配的思想，将至少含有一个上述特征的样本从语料库中筛出</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1">
                        <a:lumMod val="75000"/>
                      </a:schemeClr>
                    </a:solidFill>
                    <a:latin typeface="微软雅黑" panose="020B0503020204020204" pitchFamily="34" charset="-122"/>
                    <a:ea typeface="微软雅黑" panose="020B0503020204020204" pitchFamily="34" charset="-122"/>
                  </a:rPr>
                  <a:t>通过依赖关系找到形容该特征的词汇</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1">
                        <a:lumMod val="75000"/>
                      </a:schemeClr>
                    </a:solidFill>
                    <a:latin typeface="微软雅黑" panose="020B0503020204020204" pitchFamily="34" charset="-122"/>
                    <a:ea typeface="微软雅黑" panose="020B0503020204020204" pitchFamily="34" charset="-122"/>
                  </a:rPr>
                  <a:t>按照情绪词典匹配得分，平均得到该条评论在该特征维度的得分</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ea typeface="微软雅黑" panose="020B0503020204020204" pitchFamily="34" charset="-122"/>
                        </a:rPr>
                        <m:t>𝒔𝒆𝒏𝒕𝒊𝒎𝒆𝒏</m:t>
                      </m:r>
                      <m:sSub>
                        <m:sSubPr>
                          <m:ctrlPr>
                            <a:rPr lang="en-US" altLang="zh-CN" b="1" i="1" smtClean="0">
                              <a:solidFill>
                                <a:schemeClr val="tx1"/>
                              </a:solidFill>
                              <a:latin typeface="Cambria Math" panose="02040503050406030204" pitchFamily="18" charset="0"/>
                              <a:ea typeface="微软雅黑" panose="020B0503020204020204" pitchFamily="34" charset="-122"/>
                            </a:rPr>
                          </m:ctrlPr>
                        </m:sSubPr>
                        <m:e>
                          <m:r>
                            <a:rPr lang="en-US" altLang="zh-CN" b="1" i="1" smtClean="0">
                              <a:solidFill>
                                <a:schemeClr val="tx1"/>
                              </a:solidFill>
                              <a:latin typeface="Cambria Math" panose="02040503050406030204" pitchFamily="18" charset="0"/>
                              <a:ea typeface="微软雅黑" panose="020B0503020204020204" pitchFamily="34" charset="-122"/>
                            </a:rPr>
                            <m:t>𝒕</m:t>
                          </m:r>
                        </m:e>
                        <m:sub>
                          <m:r>
                            <a:rPr lang="en-US" altLang="zh-CN" b="1" i="1" smtClean="0">
                              <a:solidFill>
                                <a:schemeClr val="tx1"/>
                              </a:solidFill>
                              <a:latin typeface="Cambria Math" panose="02040503050406030204" pitchFamily="18" charset="0"/>
                              <a:ea typeface="微软雅黑" panose="020B0503020204020204" pitchFamily="34" charset="-122"/>
                            </a:rPr>
                            <m:t>𝒇𝒆𝒂𝒕𝒖𝒓𝒆</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𝒊</m:t>
                          </m:r>
                        </m:sub>
                      </m:sSub>
                      <m:r>
                        <a:rPr lang="en-US" altLang="zh-CN" b="1" i="1" smtClean="0">
                          <a:solidFill>
                            <a:schemeClr val="tx1"/>
                          </a:solidFill>
                          <a:latin typeface="Cambria Math" panose="02040503050406030204" pitchFamily="18" charset="0"/>
                          <a:ea typeface="微软雅黑" panose="020B0503020204020204" pitchFamily="34" charset="-122"/>
                        </a:rPr>
                        <m:t>=</m:t>
                      </m:r>
                      <m:f>
                        <m:fPr>
                          <m:ctrlPr>
                            <a:rPr lang="en-US" altLang="zh-CN" b="1" i="1" smtClean="0">
                              <a:solidFill>
                                <a:schemeClr val="tx1"/>
                              </a:solidFill>
                              <a:latin typeface="Cambria Math" panose="02040503050406030204" pitchFamily="18" charset="0"/>
                              <a:ea typeface="微软雅黑" panose="020B0503020204020204" pitchFamily="34" charset="-122"/>
                            </a:rPr>
                          </m:ctrlPr>
                        </m:fPr>
                        <m:num>
                          <m:nary>
                            <m:naryPr>
                              <m:chr m:val="∑"/>
                              <m:subHide m:val="on"/>
                              <m:supHide m:val="on"/>
                              <m:ctrlPr>
                                <a:rPr lang="en-US" altLang="zh-CN" b="1" i="1" smtClean="0">
                                  <a:solidFill>
                                    <a:schemeClr val="tx1"/>
                                  </a:solidFill>
                                  <a:latin typeface="Cambria Math" panose="02040503050406030204" pitchFamily="18" charset="0"/>
                                  <a:ea typeface="微软雅黑" panose="020B0503020204020204" pitchFamily="34" charset="-122"/>
                                </a:rPr>
                              </m:ctrlPr>
                            </m:naryPr>
                            <m:sub/>
                            <m:sup/>
                            <m:e>
                              <m:r>
                                <a:rPr lang="en-US" altLang="zh-CN" b="1" i="1" smtClean="0">
                                  <a:solidFill>
                                    <a:schemeClr val="tx1"/>
                                  </a:solidFill>
                                  <a:latin typeface="Cambria Math" panose="02040503050406030204" pitchFamily="18" charset="0"/>
                                  <a:ea typeface="微软雅黑" panose="020B0503020204020204" pitchFamily="34" charset="-122"/>
                                </a:rPr>
                                <m:t>𝒔𝒆𝒏𝒕𝒊𝒎𝒆𝒏𝒕</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𝒔𝒄𝒐𝒓𝒆</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𝒐𝒏</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𝒔𝒆𝒍𝒆𝒄𝒕𝒆𝒅</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𝒇𝒆𝒂𝒕𝒖𝒓𝒆</m:t>
                              </m:r>
                            </m:e>
                          </m:nary>
                        </m:num>
                        <m:den>
                          <m:r>
                            <a:rPr lang="en-US" altLang="zh-CN" b="1" i="1" smtClean="0">
                              <a:solidFill>
                                <a:schemeClr val="tx1"/>
                              </a:solidFill>
                              <a:latin typeface="Cambria Math" panose="02040503050406030204" pitchFamily="18" charset="0"/>
                              <a:ea typeface="微软雅黑" panose="020B0503020204020204" pitchFamily="34" charset="-122"/>
                            </a:rPr>
                            <m:t>𝒏𝒖𝒎</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𝒐𝒇</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𝒎𝒆𝒏𝒕𝒊𝒐𝒏𝒔</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𝒐𝒇</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𝒔𝒆𝒍𝒆𝒄𝒕𝒆𝒅</m:t>
                          </m:r>
                          <m:r>
                            <a:rPr lang="en-US" altLang="zh-CN" b="1" i="1" smtClean="0">
                              <a:solidFill>
                                <a:schemeClr val="tx1"/>
                              </a:solidFill>
                              <a:latin typeface="Cambria Math" panose="02040503050406030204" pitchFamily="18" charset="0"/>
                              <a:ea typeface="微软雅黑" panose="020B0503020204020204" pitchFamily="34" charset="-122"/>
                            </a:rPr>
                            <m:t> </m:t>
                          </m:r>
                          <m:r>
                            <a:rPr lang="en-US" altLang="zh-CN" b="1" i="1" smtClean="0">
                              <a:solidFill>
                                <a:schemeClr val="tx1"/>
                              </a:solidFill>
                              <a:latin typeface="Cambria Math" panose="02040503050406030204" pitchFamily="18" charset="0"/>
                              <a:ea typeface="微软雅黑" panose="020B0503020204020204" pitchFamily="34" charset="-122"/>
                            </a:rPr>
                            <m:t>𝒇𝒆𝒂𝒕𝒖𝒓𝒆</m:t>
                          </m:r>
                        </m:den>
                      </m:f>
                    </m:oMath>
                  </m:oMathPara>
                </a14:m>
                <a:endParaRPr lang="en-US" altLang="zh-CN" b="1" dirty="0">
                  <a:solidFill>
                    <a:schemeClr val="tx1"/>
                  </a:solidFill>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通过函数得出共八个特征（右表）在每个样本上的情感得分</a:t>
                </a:r>
                <a:endParaRPr lang="en-US" altLang="zh-CN" sz="2000" b="1"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E858DB78-B02B-4E55-BE20-1EFE9B283F97}"/>
                  </a:ext>
                </a:extLst>
              </p:cNvPr>
              <p:cNvSpPr txBox="1">
                <a:spLocks noRot="1" noChangeAspect="1" noMove="1" noResize="1" noEditPoints="1" noAdjustHandles="1" noChangeArrowheads="1" noChangeShapeType="1" noTextEdit="1"/>
              </p:cNvSpPr>
              <p:nvPr/>
            </p:nvSpPr>
            <p:spPr>
              <a:xfrm>
                <a:off x="723274" y="1827641"/>
                <a:ext cx="8192126" cy="4000069"/>
              </a:xfrm>
              <a:prstGeom prst="rect">
                <a:avLst/>
              </a:prstGeom>
              <a:blipFill>
                <a:blip r:embed="rId3"/>
                <a:stretch>
                  <a:fillRect l="-818" t="-915" b="-1829"/>
                </a:stretch>
              </a:blipFill>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7ABCA6B2-A8DE-406D-ADD7-0BB0051ED062}"/>
              </a:ext>
            </a:extLst>
          </p:cNvPr>
          <p:cNvGraphicFramePr>
            <a:graphicFrameLocks noGrp="1"/>
          </p:cNvGraphicFramePr>
          <p:nvPr>
            <p:extLst>
              <p:ext uri="{D42A27DB-BD31-4B8C-83A1-F6EECF244321}">
                <p14:modId xmlns:p14="http://schemas.microsoft.com/office/powerpoint/2010/main" val="965887421"/>
              </p:ext>
            </p:extLst>
          </p:nvPr>
        </p:nvGraphicFramePr>
        <p:xfrm>
          <a:off x="9105582" y="2114499"/>
          <a:ext cx="2047876" cy="3291840"/>
        </p:xfrm>
        <a:graphic>
          <a:graphicData uri="http://schemas.openxmlformats.org/drawingml/2006/table">
            <a:tbl>
              <a:tblPr firstRow="1" bandRow="1">
                <a:tableStyleId>{2D5ABB26-0587-4C30-8999-92F81FD0307C}</a:tableStyleId>
              </a:tblPr>
              <a:tblGrid>
                <a:gridCol w="2047876">
                  <a:extLst>
                    <a:ext uri="{9D8B030D-6E8A-4147-A177-3AD203B41FA5}">
                      <a16:colId xmlns:a16="http://schemas.microsoft.com/office/drawing/2014/main" val="692181602"/>
                    </a:ext>
                  </a:extLst>
                </a:gridCol>
              </a:tblGrid>
              <a:tr h="354496">
                <a:tc>
                  <a:txBody>
                    <a:bodyPr/>
                    <a:lstStyle/>
                    <a:p>
                      <a:pPr algn="ctr"/>
                      <a:r>
                        <a:rPr lang="en-US" altLang="zh-CN" dirty="0">
                          <a:latin typeface="Times New Roman" panose="02020603050405020304" pitchFamily="18" charset="0"/>
                          <a:cs typeface="Times New Roman" panose="02020603050405020304" pitchFamily="18" charset="0"/>
                        </a:rPr>
                        <a:t>Extracted Features</a:t>
                      </a:r>
                      <a:endParaRPr lang="zh-CN" altLang="en-US" dirty="0">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6487229"/>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room</a:t>
                      </a:r>
                      <a:endParaRPr lang="zh-CN" altLang="en-US"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3900521"/>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service</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5395227"/>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parking</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5216974"/>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breakfast</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5883561"/>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bed</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3110099"/>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price</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8590978"/>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staff</a:t>
                      </a:r>
                      <a:endParaRPr lang="zh-CN" alt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6463367"/>
                  </a:ext>
                </a:extLst>
              </a:tr>
              <a:tr h="354496">
                <a:tc>
                  <a:txBody>
                    <a:bodyPr/>
                    <a:lstStyle/>
                    <a:p>
                      <a:pPr algn="ctr"/>
                      <a:r>
                        <a:rPr lang="en-US" altLang="zh-CN" i="1" dirty="0">
                          <a:latin typeface="Times New Roman" panose="02020603050405020304" pitchFamily="18" charset="0"/>
                          <a:cs typeface="Times New Roman" panose="02020603050405020304" pitchFamily="18" charset="0"/>
                        </a:rPr>
                        <a:t>location</a:t>
                      </a:r>
                      <a:endParaRPr lang="zh-CN" altLang="en-US"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472762"/>
                  </a:ext>
                </a:extLst>
              </a:tr>
            </a:tbl>
          </a:graphicData>
        </a:graphic>
      </p:graphicFrame>
    </p:spTree>
    <p:extLst>
      <p:ext uri="{BB962C8B-B14F-4D97-AF65-F5344CB8AC3E}">
        <p14:creationId xmlns:p14="http://schemas.microsoft.com/office/powerpoint/2010/main" val="236197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23</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77D8D01-A67E-4B44-8C8B-038FAB331BFA}"/>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i="0" dirty="0">
                <a:solidFill>
                  <a:srgbClr val="000000"/>
                </a:solidFill>
                <a:effectLst/>
                <a:latin typeface="微软雅黑" panose="020B0503020204020204" pitchFamily="34" charset="-122"/>
                <a:ea typeface="微软雅黑" panose="020B0503020204020204" pitchFamily="34" charset="-122"/>
                <a:sym typeface="Wingdings" panose="05000000000000000000" pitchFamily="2" charset="2"/>
              </a:rPr>
              <a:t>Rating &amp; Sentiment on Features</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858DB78-B02B-4E55-BE20-1EFE9B283F97}"/>
              </a:ext>
            </a:extLst>
          </p:cNvPr>
          <p:cNvSpPr txBox="1"/>
          <p:nvPr/>
        </p:nvSpPr>
        <p:spPr>
          <a:xfrm>
            <a:off x="723273" y="1966537"/>
            <a:ext cx="9277976" cy="3447098"/>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DV: Rating - </a:t>
            </a:r>
            <a:r>
              <a:rPr lang="en-US" altLang="zh-CN" sz="2000" b="1" dirty="0">
                <a:solidFill>
                  <a:srgbClr val="6D167B"/>
                </a:solidFill>
                <a:latin typeface="微软雅黑" panose="020B0503020204020204" pitchFamily="34" charset="-122"/>
                <a:ea typeface="微软雅黑" panose="020B0503020204020204" pitchFamily="34" charset="-122"/>
              </a:rPr>
              <a:t>Ordered Discrete Variable </a:t>
            </a:r>
            <a:r>
              <a:rPr lang="en-US" altLang="zh-CN" sz="2000" b="1" dirty="0">
                <a:latin typeface="微软雅黑" panose="020B0503020204020204" pitchFamily="34" charset="-122"/>
                <a:ea typeface="微软雅黑" panose="020B0503020204020204" pitchFamily="34" charset="-122"/>
              </a:rPr>
              <a:t>(from 1 to 5)</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IV: Sentiment on features</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Control: Age, Gender, Identity Disclosure, Readability, Word Count</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Hotel FE, Year FE </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Discrete Choice Model – </a:t>
            </a:r>
            <a:r>
              <a:rPr lang="en-US" altLang="zh-CN" sz="2000" b="1" dirty="0">
                <a:solidFill>
                  <a:srgbClr val="6D167B"/>
                </a:solidFill>
                <a:latin typeface="微软雅黑" panose="020B0503020204020204" pitchFamily="34" charset="-122"/>
                <a:ea typeface="微软雅黑" panose="020B0503020204020204" pitchFamily="34" charset="-122"/>
              </a:rPr>
              <a:t>Ordered Logistic Regression</a:t>
            </a:r>
            <a:endParaRPr lang="en-US" altLang="zh-CN" sz="2000" b="1" dirty="0">
              <a:solidFill>
                <a:srgbClr val="B9B9B9"/>
              </a:solidFill>
              <a:latin typeface="微软雅黑" panose="020B0503020204020204" pitchFamily="34" charset="-122"/>
              <a:ea typeface="微软雅黑" panose="020B0503020204020204" pitchFamily="34" charset="-122"/>
            </a:endParaRPr>
          </a:p>
          <a:p>
            <a:endParaRPr lang="en-US" altLang="zh-CN" sz="2000" b="1" dirty="0">
              <a:solidFill>
                <a:srgbClr val="7030A0"/>
              </a:solidFill>
              <a:latin typeface="微软雅黑" panose="020B0503020204020204" pitchFamily="34" charset="-122"/>
              <a:ea typeface="微软雅黑" panose="020B0503020204020204" pitchFamily="34" charset="-122"/>
            </a:endParaRPr>
          </a:p>
          <a:p>
            <a:r>
              <a:rPr lang="en-US" altLang="zh-CN" b="1" dirty="0">
                <a:solidFill>
                  <a:schemeClr val="accent1">
                    <a:lumMod val="75000"/>
                  </a:schemeClr>
                </a:solidFill>
                <a:latin typeface="Lucida Console" panose="020B0609040504020204" pitchFamily="49" charset="0"/>
                <a:ea typeface="微软雅黑" panose="020B0503020204020204" pitchFamily="34" charset="-122"/>
              </a:rPr>
              <a:t>DCM &lt;- MASS::</a:t>
            </a:r>
            <a:r>
              <a:rPr lang="en-US" altLang="zh-CN" b="1" dirty="0" err="1">
                <a:solidFill>
                  <a:schemeClr val="accent1">
                    <a:lumMod val="75000"/>
                  </a:schemeClr>
                </a:solidFill>
                <a:latin typeface="Lucida Console" panose="020B0609040504020204" pitchFamily="49" charset="0"/>
                <a:ea typeface="微软雅黑" panose="020B0503020204020204" pitchFamily="34" charset="-122"/>
              </a:rPr>
              <a:t>polr</a:t>
            </a:r>
            <a:r>
              <a:rPr lang="en-US" altLang="zh-CN" b="1" dirty="0">
                <a:solidFill>
                  <a:schemeClr val="accent1">
                    <a:lumMod val="75000"/>
                  </a:schemeClr>
                </a:solidFill>
                <a:latin typeface="Lucida Console" panose="020B0609040504020204" pitchFamily="49" charset="0"/>
                <a:ea typeface="微软雅黑" panose="020B0503020204020204" pitchFamily="34" charset="-122"/>
              </a:rPr>
              <a:t>()</a:t>
            </a:r>
          </a:p>
        </p:txBody>
      </p:sp>
    </p:spTree>
    <p:extLst>
      <p:ext uri="{BB962C8B-B14F-4D97-AF65-F5344CB8AC3E}">
        <p14:creationId xmlns:p14="http://schemas.microsoft.com/office/powerpoint/2010/main" val="399658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24</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80AD5F2D-3A01-4FAB-A7D9-6ADF53071C75}"/>
              </a:ext>
            </a:extLst>
          </p:cNvPr>
          <p:cNvGraphicFramePr>
            <a:graphicFrameLocks noGrp="1"/>
          </p:cNvGraphicFramePr>
          <p:nvPr>
            <p:extLst>
              <p:ext uri="{D42A27DB-BD31-4B8C-83A1-F6EECF244321}">
                <p14:modId xmlns:p14="http://schemas.microsoft.com/office/powerpoint/2010/main" val="3704368273"/>
              </p:ext>
            </p:extLst>
          </p:nvPr>
        </p:nvGraphicFramePr>
        <p:xfrm>
          <a:off x="982177" y="810999"/>
          <a:ext cx="4110684" cy="6059760"/>
        </p:xfrm>
        <a:graphic>
          <a:graphicData uri="http://schemas.openxmlformats.org/drawingml/2006/table">
            <a:tbl>
              <a:tblPr firstRow="1" bandRow="1">
                <a:tableStyleId>{2D5ABB26-0587-4C30-8999-92F81FD0307C}</a:tableStyleId>
              </a:tblPr>
              <a:tblGrid>
                <a:gridCol w="1027671">
                  <a:extLst>
                    <a:ext uri="{9D8B030D-6E8A-4147-A177-3AD203B41FA5}">
                      <a16:colId xmlns:a16="http://schemas.microsoft.com/office/drawing/2014/main" val="421201031"/>
                    </a:ext>
                  </a:extLst>
                </a:gridCol>
                <a:gridCol w="1027671">
                  <a:extLst>
                    <a:ext uri="{9D8B030D-6E8A-4147-A177-3AD203B41FA5}">
                      <a16:colId xmlns:a16="http://schemas.microsoft.com/office/drawing/2014/main" val="455713138"/>
                    </a:ext>
                  </a:extLst>
                </a:gridCol>
                <a:gridCol w="2055342">
                  <a:extLst>
                    <a:ext uri="{9D8B030D-6E8A-4147-A177-3AD203B41FA5}">
                      <a16:colId xmlns:a16="http://schemas.microsoft.com/office/drawing/2014/main" val="311805962"/>
                    </a:ext>
                  </a:extLst>
                </a:gridCol>
              </a:tblGrid>
              <a:tr h="333405">
                <a:tc gridSpan="2">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R>
                      <a:noFill/>
                    </a:lnR>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algn="ctr"/>
                      <a:r>
                        <a:rPr lang="en-US" altLang="zh-CN" sz="1600" i="1" dirty="0">
                          <a:latin typeface="Times New Roman" panose="02020603050405020304" pitchFamily="18" charset="0"/>
                          <a:cs typeface="Times New Roman" panose="02020603050405020304" pitchFamily="18" charset="0"/>
                        </a:rPr>
                        <a:t>Dependent Variable</a:t>
                      </a:r>
                      <a:endParaRPr lang="zh-CN" altLang="en-US" sz="1600" i="1" dirty="0">
                        <a:latin typeface="Times New Roman" panose="02020603050405020304" pitchFamily="18" charset="0"/>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8354603"/>
                  </a:ext>
                </a:extLst>
              </a:tr>
              <a:tr h="360000">
                <a:tc gridSpan="2">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algn="ctr"/>
                      <a:r>
                        <a:rPr lang="en-US" altLang="zh-CN" sz="1600" i="1" dirty="0">
                          <a:latin typeface="Times New Roman" panose="02020603050405020304" pitchFamily="18" charset="0"/>
                          <a:cs typeface="Times New Roman" panose="02020603050405020304" pitchFamily="18" charset="0"/>
                        </a:rPr>
                        <a:t>rating</a:t>
                      </a:r>
                      <a:endParaRPr lang="zh-CN" altLang="en-US" sz="16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70083"/>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room</a:t>
                      </a:r>
                      <a:endParaRPr lang="zh-CN" altLang="en-US" sz="16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0.491***</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355349"/>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service</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1.009***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6551993"/>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parking</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0.139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01195370"/>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location</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0.316***</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370748"/>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breakfast</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0.660***</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1465867"/>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staff</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0.554***</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7348578"/>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bed</a:t>
                      </a: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1.005***</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0750214"/>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price</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0.603***</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9532257"/>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women</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0.534***</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7691293"/>
                  </a:ext>
                </a:extLst>
              </a:tr>
              <a:tr h="333405">
                <a:tc gridSpan="2">
                  <a:txBody>
                    <a:bodyPr/>
                    <a:lstStyle/>
                    <a:p>
                      <a:pPr algn="ctr"/>
                      <a:r>
                        <a:rPr lang="en-US" altLang="zh-CN" sz="1600" i="1" dirty="0" err="1">
                          <a:latin typeface="Times New Roman" panose="02020603050405020304" pitchFamily="18" charset="0"/>
                          <a:cs typeface="Times New Roman" panose="02020603050405020304" pitchFamily="18" charset="0"/>
                        </a:rPr>
                        <a:t>MidAge</a:t>
                      </a:r>
                      <a:endParaRPr lang="en-US" altLang="zh-CN"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0.087</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2369416"/>
                  </a:ext>
                </a:extLst>
              </a:tr>
              <a:tr h="333405">
                <a:tc gridSpan="2">
                  <a:txBody>
                    <a:bodyPr/>
                    <a:lstStyle/>
                    <a:p>
                      <a:pPr algn="ctr"/>
                      <a:r>
                        <a:rPr lang="en-US" altLang="zh-CN" sz="1600" i="1" dirty="0" err="1">
                          <a:latin typeface="Times New Roman" panose="02020603050405020304" pitchFamily="18" charset="0"/>
                          <a:cs typeface="Times New Roman" panose="02020603050405020304" pitchFamily="18" charset="0"/>
                        </a:rPr>
                        <a:t>OldAge</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0.349**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8952258"/>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readability</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0.004</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7266867"/>
                  </a:ext>
                </a:extLst>
              </a:tr>
              <a:tr h="333405">
                <a:tc gridSpan="2">
                  <a:txBody>
                    <a:bodyPr/>
                    <a:lstStyle/>
                    <a:p>
                      <a:pPr algn="ctr"/>
                      <a:r>
                        <a:rPr lang="en-US" altLang="zh-CN" sz="1600" i="1" dirty="0">
                          <a:latin typeface="Times New Roman" panose="02020603050405020304" pitchFamily="18" charset="0"/>
                          <a:cs typeface="Times New Roman" panose="02020603050405020304" pitchFamily="18" charset="0"/>
                        </a:rPr>
                        <a:t>Log(WC)</a:t>
                      </a:r>
                      <a:endParaRPr lang="zh-CN" altLang="en-US" sz="1600" i="1" dirty="0">
                        <a:latin typeface="Times New Roman" panose="02020603050405020304" pitchFamily="18" charset="0"/>
                        <a:cs typeface="Times New Roman" panose="02020603050405020304" pitchFamily="18" charset="0"/>
                      </a:endParaRPr>
                    </a:p>
                  </a:txBody>
                  <a:tcPr/>
                </a:tc>
                <a:tc h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Times New Roman" panose="02020603050405020304" pitchFamily="18" charset="0"/>
                          <a:cs typeface="Times New Roman" panose="02020603050405020304" pitchFamily="18" charset="0"/>
                        </a:rPr>
                        <a:t>-0.805***</a:t>
                      </a:r>
                    </a:p>
                  </a:txBody>
                  <a:tcPr/>
                </a:tc>
                <a:extLst>
                  <a:ext uri="{0D108BD9-81ED-4DB2-BD59-A6C34878D82A}">
                    <a16:rowId xmlns:a16="http://schemas.microsoft.com/office/drawing/2014/main" val="2074236336"/>
                  </a:ext>
                </a:extLst>
              </a:tr>
              <a:tr h="333405">
                <a:tc gridSpan="2">
                  <a:txBody>
                    <a:bodyPr/>
                    <a:lstStyle/>
                    <a:p>
                      <a:pPr algn="ctr"/>
                      <a:r>
                        <a:rPr lang="en-US" altLang="zh-CN" sz="1600" i="1" dirty="0" err="1">
                          <a:latin typeface="Times New Roman" panose="02020603050405020304" pitchFamily="18" charset="0"/>
                          <a:cs typeface="Times New Roman" panose="02020603050405020304" pitchFamily="18" charset="0"/>
                        </a:rPr>
                        <a:t>Not_Disclosure</a:t>
                      </a:r>
                      <a:endParaRPr lang="zh-CN" altLang="en-US" sz="1600"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algn="ctr"/>
                      <a:r>
                        <a:rPr lang="en-US" altLang="zh-CN" sz="1600" dirty="0">
                          <a:latin typeface="Times New Roman" panose="02020603050405020304" pitchFamily="18" charset="0"/>
                          <a:cs typeface="Times New Roman" panose="02020603050405020304" pitchFamily="18" charset="0"/>
                        </a:rPr>
                        <a:t>0.342**</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218543"/>
                  </a:ext>
                </a:extLst>
              </a:tr>
              <a:tr h="333405">
                <a:tc>
                  <a:txBody>
                    <a:bodyPr/>
                    <a:lstStyle/>
                    <a:p>
                      <a:pPr algn="r"/>
                      <a:r>
                        <a:rPr lang="en-US" altLang="zh-CN" sz="1600" dirty="0">
                          <a:latin typeface="Times New Roman" panose="02020603050405020304" pitchFamily="18" charset="0"/>
                          <a:cs typeface="Times New Roman" panose="02020603050405020304" pitchFamily="18" charset="0"/>
                        </a:rPr>
                        <a:t>Hotel FE</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zh-CN" altLang="en-US" sz="1600" dirty="0">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altLang="zh-CN"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46378534"/>
                  </a:ext>
                </a:extLst>
              </a:tr>
              <a:tr h="333405">
                <a:tc>
                  <a:txBody>
                    <a:bodyPr/>
                    <a:lstStyle/>
                    <a:p>
                      <a:pPr algn="r"/>
                      <a:r>
                        <a:rPr lang="en-US" altLang="zh-CN" sz="1600" dirty="0">
                          <a:latin typeface="Times New Roman" panose="02020603050405020304" pitchFamily="18" charset="0"/>
                          <a:cs typeface="Times New Roman" panose="02020603050405020304" pitchFamily="18" charset="0"/>
                        </a:rPr>
                        <a:t>year FE</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ltLang="zh-CN"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401296"/>
                  </a:ext>
                </a:extLst>
              </a:tr>
            </a:tbl>
          </a:graphicData>
        </a:graphic>
      </p:graphicFrame>
      <p:graphicFrame>
        <p:nvGraphicFramePr>
          <p:cNvPr id="3" name="表格 2">
            <a:extLst>
              <a:ext uri="{FF2B5EF4-FFF2-40B4-BE49-F238E27FC236}">
                <a16:creationId xmlns:a16="http://schemas.microsoft.com/office/drawing/2014/main" id="{01D67F69-186C-4029-9D66-1875A9B14532}"/>
              </a:ext>
            </a:extLst>
          </p:cNvPr>
          <p:cNvGraphicFramePr>
            <a:graphicFrameLocks noGrp="1"/>
          </p:cNvGraphicFramePr>
          <p:nvPr>
            <p:extLst>
              <p:ext uri="{D42A27DB-BD31-4B8C-83A1-F6EECF244321}">
                <p14:modId xmlns:p14="http://schemas.microsoft.com/office/powerpoint/2010/main" val="577370396"/>
              </p:ext>
            </p:extLst>
          </p:nvPr>
        </p:nvGraphicFramePr>
        <p:xfrm>
          <a:off x="6197920" y="810999"/>
          <a:ext cx="4320000" cy="357749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139469536"/>
                    </a:ext>
                  </a:extLst>
                </a:gridCol>
                <a:gridCol w="1080000">
                  <a:extLst>
                    <a:ext uri="{9D8B030D-6E8A-4147-A177-3AD203B41FA5}">
                      <a16:colId xmlns:a16="http://schemas.microsoft.com/office/drawing/2014/main" val="3785397428"/>
                    </a:ext>
                  </a:extLst>
                </a:gridCol>
                <a:gridCol w="1080000">
                  <a:extLst>
                    <a:ext uri="{9D8B030D-6E8A-4147-A177-3AD203B41FA5}">
                      <a16:colId xmlns:a16="http://schemas.microsoft.com/office/drawing/2014/main" val="1100056629"/>
                    </a:ext>
                  </a:extLst>
                </a:gridCol>
                <a:gridCol w="1080000">
                  <a:extLst>
                    <a:ext uri="{9D8B030D-6E8A-4147-A177-3AD203B41FA5}">
                      <a16:colId xmlns:a16="http://schemas.microsoft.com/office/drawing/2014/main" val="1490010199"/>
                    </a:ext>
                  </a:extLst>
                </a:gridCol>
              </a:tblGrid>
              <a:tr h="398187">
                <a:tc>
                  <a:txBody>
                    <a:bodyPr/>
                    <a:lstStyle/>
                    <a:p>
                      <a:pPr algn="ctr"/>
                      <a:r>
                        <a:rPr lang="en-US" altLang="zh-CN" sz="1600" dirty="0">
                          <a:latin typeface="Times New Roman" panose="02020603050405020304" pitchFamily="18" charset="0"/>
                          <a:cs typeface="Times New Roman" panose="02020603050405020304" pitchFamily="18" charset="0"/>
                        </a:rPr>
                        <a:t>Intercepts:</a:t>
                      </a: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248727"/>
                  </a:ext>
                </a:extLst>
              </a:tr>
              <a:tr h="360000">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Value</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Std. Error</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t-value</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1324939"/>
                  </a:ext>
                </a:extLst>
              </a:tr>
              <a:tr h="334800">
                <a:tc>
                  <a:txBody>
                    <a:bodyPr/>
                    <a:lstStyle/>
                    <a:p>
                      <a:pPr algn="ctr"/>
                      <a:r>
                        <a:rPr lang="en-US" altLang="zh-CN" sz="1600" i="1" dirty="0">
                          <a:latin typeface="Times New Roman" panose="02020603050405020304" pitchFamily="18" charset="0"/>
                          <a:cs typeface="Times New Roman" panose="02020603050405020304" pitchFamily="18" charset="0"/>
                        </a:rPr>
                        <a:t>1|2</a:t>
                      </a:r>
                      <a:endParaRPr lang="zh-CN" altLang="en-US" sz="16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Times New Roman" panose="02020603050405020304" pitchFamily="18" charset="0"/>
                          <a:cs typeface="Times New Roman" panose="02020603050405020304" pitchFamily="18" charset="0"/>
                        </a:rPr>
                        <a:t>-6.2785</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Times New Roman" panose="02020603050405020304" pitchFamily="18" charset="0"/>
                          <a:cs typeface="Times New Roman" panose="02020603050405020304" pitchFamily="18" charset="0"/>
                        </a:rPr>
                        <a:t>0.2279</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600" dirty="0">
                          <a:latin typeface="Times New Roman" panose="02020603050405020304" pitchFamily="18" charset="0"/>
                          <a:cs typeface="Times New Roman" panose="02020603050405020304" pitchFamily="18" charset="0"/>
                        </a:rPr>
                        <a:t>-27.5528</a:t>
                      </a: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65822943"/>
                  </a:ext>
                </a:extLst>
              </a:tr>
              <a:tr h="334800">
                <a:tc>
                  <a:txBody>
                    <a:bodyPr/>
                    <a:lstStyle/>
                    <a:p>
                      <a:pPr algn="ctr"/>
                      <a:r>
                        <a:rPr lang="en-US" altLang="zh-CN" sz="1600" i="1" dirty="0">
                          <a:latin typeface="Times New Roman" panose="02020603050405020304" pitchFamily="18" charset="0"/>
                          <a:cs typeface="Times New Roman" panose="02020603050405020304" pitchFamily="18" charset="0"/>
                        </a:rPr>
                        <a:t>2|3</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-5.2254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0.2255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-23.1731</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341840"/>
                  </a:ext>
                </a:extLst>
              </a:tr>
              <a:tr h="334800">
                <a:tc>
                  <a:txBody>
                    <a:bodyPr/>
                    <a:lstStyle/>
                    <a:p>
                      <a:pPr algn="ctr"/>
                      <a:r>
                        <a:rPr lang="en-US" altLang="zh-CN" sz="1600" i="1" dirty="0">
                          <a:latin typeface="Times New Roman" panose="02020603050405020304" pitchFamily="18" charset="0"/>
                          <a:cs typeface="Times New Roman" panose="02020603050405020304" pitchFamily="18" charset="0"/>
                        </a:rPr>
                        <a:t>3|4</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-4.1208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0.2238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-18.4111</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4154608"/>
                  </a:ext>
                </a:extLst>
              </a:tr>
              <a:tr h="334800">
                <a:tc>
                  <a:txBody>
                    <a:bodyPr/>
                    <a:lstStyle/>
                    <a:p>
                      <a:pPr algn="ctr"/>
                      <a:r>
                        <a:rPr lang="en-US" altLang="zh-CN" sz="1600" i="1" dirty="0">
                          <a:latin typeface="Times New Roman" panose="02020603050405020304" pitchFamily="18" charset="0"/>
                          <a:cs typeface="Times New Roman" panose="02020603050405020304" pitchFamily="18" charset="0"/>
                        </a:rPr>
                        <a:t>4|5</a:t>
                      </a:r>
                      <a:endParaRPr lang="zh-CN" altLang="en-US" sz="1600" i="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-2.7025</a:t>
                      </a: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0.2227</a:t>
                      </a: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-12.1377</a:t>
                      </a:r>
                      <a:endParaRPr lang="zh-CN" altLang="en-US" sz="16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4353167"/>
                  </a:ext>
                </a:extLst>
              </a:tr>
              <a:tr h="360000">
                <a:tc gridSpan="2">
                  <a:txBody>
                    <a:bodyPr/>
                    <a:lstStyle/>
                    <a:p>
                      <a:pPr algn="ctr"/>
                      <a:r>
                        <a:rPr lang="en-US" altLang="zh-CN" sz="1600" i="1" dirty="0">
                          <a:latin typeface="Times New Roman" panose="02020603050405020304" pitchFamily="18" charset="0"/>
                          <a:cs typeface="Times New Roman" panose="02020603050405020304" pitchFamily="18" charset="0"/>
                        </a:rPr>
                        <a:t>Observations:</a:t>
                      </a:r>
                      <a:endParaRPr lang="zh-CN" altLang="en-US" sz="1600" i="1" dirty="0">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dirty="0">
                          <a:latin typeface="Times New Roman" panose="02020603050405020304" pitchFamily="18" charset="0"/>
                          <a:cs typeface="Times New Roman" panose="02020603050405020304" pitchFamily="18" charset="0"/>
                        </a:rPr>
                        <a:t>10044</a:t>
                      </a:r>
                      <a:endParaRPr lang="zh-CN" alt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122846"/>
                  </a:ext>
                </a:extLst>
              </a:tr>
              <a:tr h="360000">
                <a:tc gridSpan="2">
                  <a:txBody>
                    <a:bodyPr/>
                    <a:lstStyle/>
                    <a:p>
                      <a:pPr algn="ctr"/>
                      <a:r>
                        <a:rPr lang="en-US" altLang="zh-CN" sz="1600" i="1" dirty="0">
                          <a:latin typeface="Times New Roman" panose="02020603050405020304" pitchFamily="18" charset="0"/>
                          <a:cs typeface="Times New Roman" panose="02020603050405020304" pitchFamily="18" charset="0"/>
                        </a:rPr>
                        <a:t>Residual Deviance:</a:t>
                      </a:r>
                      <a:endParaRPr lang="zh-CN" altLang="en-US" sz="1600" i="1" dirty="0">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zh-CN" altLang="en-US"/>
                    </a:p>
                  </a:txBody>
                  <a:tcPr/>
                </a:tc>
                <a:tc gridSpan="2">
                  <a:txBody>
                    <a:bodyPr/>
                    <a:lstStyle/>
                    <a:p>
                      <a:pPr algn="ctr"/>
                      <a:r>
                        <a:rPr lang="en-US" altLang="zh-CN" sz="1600" dirty="0">
                          <a:latin typeface="Times New Roman" panose="02020603050405020304" pitchFamily="18" charset="0"/>
                          <a:cs typeface="Times New Roman" panose="02020603050405020304" pitchFamily="18" charset="0"/>
                        </a:rPr>
                        <a:t>26766.53</a:t>
                      </a:r>
                      <a:endParaRPr lang="zh-CN" alt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744776972"/>
                  </a:ext>
                </a:extLst>
              </a:tr>
              <a:tr h="360000">
                <a:tc gridSpan="2">
                  <a:txBody>
                    <a:bodyPr/>
                    <a:lstStyle/>
                    <a:p>
                      <a:pPr algn="ctr"/>
                      <a:r>
                        <a:rPr lang="en-US" altLang="zh-CN" sz="1600" i="1" dirty="0">
                          <a:latin typeface="Times New Roman" panose="02020603050405020304" pitchFamily="18" charset="0"/>
                          <a:cs typeface="Times New Roman" panose="02020603050405020304" pitchFamily="18" charset="0"/>
                        </a:rPr>
                        <a:t>AIC:</a:t>
                      </a:r>
                      <a:endParaRPr lang="zh-CN" altLang="en-US" sz="1600" i="1" dirty="0">
                        <a:latin typeface="Times New Roman" panose="02020603050405020304" pitchFamily="18" charset="0"/>
                        <a:cs typeface="Times New Roman" panose="02020603050405020304" pitchFamily="18" charset="0"/>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algn="ctr"/>
                      <a:r>
                        <a:rPr lang="en-US" altLang="zh-CN" sz="1600" dirty="0">
                          <a:latin typeface="Times New Roman" panose="02020603050405020304" pitchFamily="18" charset="0"/>
                          <a:cs typeface="Times New Roman" panose="02020603050405020304" pitchFamily="18" charset="0"/>
                        </a:rPr>
                        <a:t>26882.53</a:t>
                      </a:r>
                      <a:endParaRPr lang="zh-CN" alt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3911321462"/>
                  </a:ext>
                </a:extLst>
              </a:tr>
              <a:tr h="398187">
                <a:tc gridSpan="4">
                  <a:txBody>
                    <a:bodyPr/>
                    <a:lstStyle/>
                    <a:p>
                      <a:pPr algn="l"/>
                      <a:r>
                        <a:rPr lang="en-GB" altLang="zh-CN" sz="1600" i="1" dirty="0">
                          <a:latin typeface="Times New Roman" panose="02020603050405020304" pitchFamily="18" charset="0"/>
                          <a:cs typeface="Times New Roman" panose="02020603050405020304" pitchFamily="18" charset="0"/>
                        </a:rPr>
                        <a:t>Note: * p &lt; 0.1; ** p &lt; 0.05; *** p &lt; 0.01</a:t>
                      </a:r>
                      <a:endParaRPr lang="zh-CN" altLang="en-US" sz="16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578547888"/>
                  </a:ext>
                </a:extLst>
              </a:tr>
            </a:tbl>
          </a:graphicData>
        </a:graphic>
      </p:graphicFrame>
      <p:sp>
        <p:nvSpPr>
          <p:cNvPr id="5" name="矩形 4">
            <a:extLst>
              <a:ext uri="{FF2B5EF4-FFF2-40B4-BE49-F238E27FC236}">
                <a16:creationId xmlns:a16="http://schemas.microsoft.com/office/drawing/2014/main" id="{9CE802CA-BFD9-451B-BE3C-CB8C1F76296C}"/>
              </a:ext>
            </a:extLst>
          </p:cNvPr>
          <p:cNvSpPr/>
          <p:nvPr/>
        </p:nvSpPr>
        <p:spPr>
          <a:xfrm>
            <a:off x="5881370" y="4910756"/>
            <a:ext cx="6096000" cy="1015663"/>
          </a:xfrm>
          <a:prstGeom prst="rect">
            <a:avLst/>
          </a:prstGeom>
        </p:spPr>
        <p:txBody>
          <a:bodyPr>
            <a:spAutoFit/>
          </a:bodyPr>
          <a:lstStyle/>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提取出的特征大多对评价具有显著影响</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关于影响不显著的</a:t>
            </a:r>
            <a:r>
              <a:rPr lang="en-US" altLang="zh-CN" sz="2000" b="1" dirty="0">
                <a:latin typeface="微软雅黑" panose="020B0503020204020204" pitchFamily="34" charset="-122"/>
                <a:ea typeface="微软雅黑" panose="020B0503020204020204" pitchFamily="34" charset="-122"/>
              </a:rPr>
              <a:t>parking</a:t>
            </a:r>
          </a:p>
        </p:txBody>
      </p:sp>
    </p:spTree>
    <p:extLst>
      <p:ext uri="{BB962C8B-B14F-4D97-AF65-F5344CB8AC3E}">
        <p14:creationId xmlns:p14="http://schemas.microsoft.com/office/powerpoint/2010/main" val="35843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25</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824873" y="113104"/>
            <a:ext cx="4671431"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Further Exploration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77D8D01-A67E-4B44-8C8B-038FAB331BFA}"/>
              </a:ext>
            </a:extLst>
          </p:cNvPr>
          <p:cNvSpPr txBox="1"/>
          <p:nvPr/>
        </p:nvSpPr>
        <p:spPr>
          <a:xfrm>
            <a:off x="474352" y="939529"/>
            <a:ext cx="9526897" cy="584775"/>
          </a:xfrm>
          <a:prstGeom prst="rect">
            <a:avLst/>
          </a:prstGeom>
          <a:noFill/>
        </p:spPr>
        <p:txBody>
          <a:bodyPr wrap="square" rtlCol="0">
            <a:spAutoFit/>
          </a:bodyPr>
          <a:lstStyle/>
          <a:p>
            <a:pPr marR="762000" algn="l"/>
            <a:r>
              <a:rPr lang="en-US" altLang="zh-CN" sz="3200" b="1" i="0" dirty="0">
                <a:solidFill>
                  <a:srgbClr val="000000"/>
                </a:solidFill>
                <a:effectLst/>
                <a:latin typeface="微软雅黑" panose="020B0503020204020204" pitchFamily="34" charset="-122"/>
                <a:ea typeface="微软雅黑" panose="020B0503020204020204" pitchFamily="34" charset="-122"/>
                <a:sym typeface="Wingdings" panose="05000000000000000000" pitchFamily="2" charset="2"/>
              </a:rPr>
              <a:t>Outlook for Future Directions</a:t>
            </a:r>
            <a:endParaRPr lang="en-US" altLang="zh-CN" sz="3200" b="1" i="0" dirty="0">
              <a:solidFill>
                <a:srgbClr val="000000"/>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858DB78-B02B-4E55-BE20-1EFE9B283F97}"/>
              </a:ext>
            </a:extLst>
          </p:cNvPr>
          <p:cNvSpPr txBox="1"/>
          <p:nvPr/>
        </p:nvSpPr>
        <p:spPr>
          <a:xfrm>
            <a:off x="723273" y="2095399"/>
            <a:ext cx="9111009" cy="2523768"/>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复现基于特征的情感分析对销量</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收入的影响（</a:t>
            </a:r>
            <a:r>
              <a:rPr lang="en-US" altLang="zh-CN" sz="2000" b="1" dirty="0">
                <a:latin typeface="微软雅黑" panose="020B0503020204020204" pitchFamily="34" charset="-122"/>
                <a:ea typeface="微软雅黑" panose="020B0503020204020204" pitchFamily="34" charset="-122"/>
              </a:rPr>
              <a:t>Nikolay </a:t>
            </a:r>
            <a:r>
              <a:rPr lang="en-US" altLang="zh-CN" sz="2000" b="1" dirty="0" err="1">
                <a:latin typeface="微软雅黑" panose="020B0503020204020204" pitchFamily="34" charset="-122"/>
                <a:ea typeface="微软雅黑" panose="020B0503020204020204" pitchFamily="34" charset="-122"/>
              </a:rPr>
              <a:t>Archak</a:t>
            </a:r>
            <a:r>
              <a:rPr lang="en-US" altLang="zh-CN" sz="2000" b="1" dirty="0">
                <a:latin typeface="微软雅黑" panose="020B0503020204020204" pitchFamily="34" charset="-122"/>
                <a:ea typeface="微软雅黑" panose="020B0503020204020204" pitchFamily="34" charset="-122"/>
              </a:rPr>
              <a:t> et. al, 2011)</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继续挖掘离散选择模型与文本分析产生数据之间的交融</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采用分层聚类、关联规则等无监督学习方式深度挖掘文本信息</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利用更加精确的语言网络模型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预训练模型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针对训练</a:t>
            </a:r>
            <a:endParaRPr lang="en-US" altLang="zh-CN" sz="20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2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681857" y="2008310"/>
            <a:ext cx="4538218" cy="1107996"/>
          </a:xfrm>
          <a:prstGeom prst="rect">
            <a:avLst/>
          </a:prstGeom>
          <a:noFill/>
        </p:spPr>
        <p:txBody>
          <a:bodyPr wrap="square" rtlCol="0">
            <a:spAutoFit/>
          </a:bodyPr>
          <a:lstStyle/>
          <a:p>
            <a:pPr algn="ctr"/>
            <a:r>
              <a:rPr lang="zh-CN" altLang="en-US" sz="6600" dirty="0">
                <a:solidFill>
                  <a:srgbClr val="092D7C"/>
                </a:solidFill>
                <a:latin typeface="微软雅黑" panose="020B0503020204020204" pitchFamily="34" charset="-122"/>
                <a:ea typeface="微软雅黑" panose="020B0503020204020204" pitchFamily="34" charset="-122"/>
                <a:cs typeface="Hiragino Sans GB W6"/>
              </a:rPr>
              <a:t>谢 谢 观 看</a:t>
            </a:r>
          </a:p>
        </p:txBody>
      </p:sp>
      <p:cxnSp>
        <p:nvCxnSpPr>
          <p:cNvPr id="13" name="直接连接符 12"/>
          <p:cNvCxnSpPr/>
          <p:nvPr/>
        </p:nvCxnSpPr>
        <p:spPr>
          <a:xfrm>
            <a:off x="8057486" y="3653100"/>
            <a:ext cx="1624083" cy="0"/>
          </a:xfrm>
          <a:prstGeom prst="line">
            <a:avLst/>
          </a:prstGeom>
          <a:ln w="38100">
            <a:solidFill>
              <a:srgbClr val="092D7C"/>
            </a:solidFill>
          </a:ln>
        </p:spPr>
        <p:style>
          <a:lnRef idx="1">
            <a:schemeClr val="accent1"/>
          </a:lnRef>
          <a:fillRef idx="0">
            <a:schemeClr val="accent1"/>
          </a:fillRef>
          <a:effectRef idx="0">
            <a:schemeClr val="accent1"/>
          </a:effectRef>
          <a:fontRef idx="minor">
            <a:schemeClr val="tx1"/>
          </a:fontRef>
        </p:style>
      </p:cxnSp>
      <p:cxnSp>
        <p:nvCxnSpPr>
          <p:cNvPr id="26" name="直接连接符 12"/>
          <p:cNvCxnSpPr/>
          <p:nvPr/>
        </p:nvCxnSpPr>
        <p:spPr>
          <a:xfrm>
            <a:off x="2186519" y="3659832"/>
            <a:ext cx="1624083" cy="0"/>
          </a:xfrm>
          <a:prstGeom prst="line">
            <a:avLst/>
          </a:prstGeom>
          <a:ln w="38100">
            <a:solidFill>
              <a:srgbClr val="092D7C"/>
            </a:solidFill>
          </a:ln>
        </p:spPr>
        <p:style>
          <a:lnRef idx="1">
            <a:schemeClr val="accent1"/>
          </a:lnRef>
          <a:fillRef idx="0">
            <a:schemeClr val="accent1"/>
          </a:fillRef>
          <a:effectRef idx="0">
            <a:schemeClr val="accent1"/>
          </a:effectRef>
          <a:fontRef idx="minor">
            <a:schemeClr val="tx1"/>
          </a:fontRef>
        </p:style>
      </p:cxnSp>
      <p:sp>
        <p:nvSpPr>
          <p:cNvPr id="28" name="标题 1"/>
          <p:cNvSpPr txBox="1">
            <a:spLocks/>
          </p:cNvSpPr>
          <p:nvPr/>
        </p:nvSpPr>
        <p:spPr>
          <a:xfrm>
            <a:off x="4872587" y="2638061"/>
            <a:ext cx="2446821" cy="1143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29" name="文本框 28">
            <a:extLst>
              <a:ext uri="{FF2B5EF4-FFF2-40B4-BE49-F238E27FC236}">
                <a16:creationId xmlns:a16="http://schemas.microsoft.com/office/drawing/2014/main" id="{69DCE504-1323-492A-B789-052B8E1690C5}"/>
              </a:ext>
            </a:extLst>
          </p:cNvPr>
          <p:cNvSpPr txBox="1"/>
          <p:nvPr/>
        </p:nvSpPr>
        <p:spPr>
          <a:xfrm>
            <a:off x="4172059" y="3429000"/>
            <a:ext cx="3557813" cy="461665"/>
          </a:xfrm>
          <a:prstGeom prst="rect">
            <a:avLst/>
          </a:prstGeom>
          <a:noFill/>
        </p:spPr>
        <p:txBody>
          <a:bodyPr wrap="square" rtlCol="0">
            <a:spAutoFit/>
          </a:bodyPr>
          <a:lstStyle/>
          <a:p>
            <a:pPr algn="ctr"/>
            <a:r>
              <a:rPr lang="zh-CN" altLang="en-US" sz="2400" dirty="0">
                <a:solidFill>
                  <a:srgbClr val="092D7C"/>
                </a:solidFill>
                <a:latin typeface="华文中宋" panose="02010600040101010101" pitchFamily="2" charset="-122"/>
                <a:ea typeface="华文中宋" panose="02010600040101010101" pitchFamily="2" charset="-122"/>
              </a:rPr>
              <a:t>自强，弘毅，求是，拓新</a:t>
            </a:r>
          </a:p>
        </p:txBody>
      </p:sp>
      <p:pic>
        <p:nvPicPr>
          <p:cNvPr id="15" name="图片 14">
            <a:extLst>
              <a:ext uri="{FF2B5EF4-FFF2-40B4-BE49-F238E27FC236}">
                <a16:creationId xmlns:a16="http://schemas.microsoft.com/office/drawing/2014/main" id="{4343361E-3DAB-4AA4-9B6C-0F81257C5AB6}"/>
              </a:ext>
            </a:extLst>
          </p:cNvPr>
          <p:cNvPicPr>
            <a:picLocks noChangeAspect="1"/>
          </p:cNvPicPr>
          <p:nvPr/>
        </p:nvPicPr>
        <p:blipFill rotWithShape="1">
          <a:blip r:embed="rId3"/>
          <a:srcRect l="21941" b="38925"/>
          <a:stretch/>
        </p:blipFill>
        <p:spPr>
          <a:xfrm>
            <a:off x="-1" y="3741489"/>
            <a:ext cx="4915925" cy="3116511"/>
          </a:xfrm>
          <a:prstGeom prst="rect">
            <a:avLst/>
          </a:prstGeom>
        </p:spPr>
      </p:pic>
      <p:pic>
        <p:nvPicPr>
          <p:cNvPr id="16" name="Picture 6" descr="http://ems.whu.edu.cn/images/logo.png">
            <a:extLst>
              <a:ext uri="{FF2B5EF4-FFF2-40B4-BE49-F238E27FC236}">
                <a16:creationId xmlns:a16="http://schemas.microsoft.com/office/drawing/2014/main" id="{B0905091-2134-4DCE-AF26-7EBDD5698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9" y="396017"/>
            <a:ext cx="4191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48A9F61C-00D5-45FE-A1D6-4FE8E75E9938}"/>
              </a:ext>
            </a:extLst>
          </p:cNvPr>
          <p:cNvPicPr>
            <a:picLocks noChangeAspect="1"/>
          </p:cNvPicPr>
          <p:nvPr/>
        </p:nvPicPr>
        <p:blipFill rotWithShape="1">
          <a:blip r:embed="rId5"/>
          <a:srcRect t="36501" r="2120"/>
          <a:stretch/>
        </p:blipFill>
        <p:spPr>
          <a:xfrm>
            <a:off x="0" y="0"/>
            <a:ext cx="12192000" cy="1551008"/>
          </a:xfrm>
          <a:prstGeom prst="rect">
            <a:avLst/>
          </a:prstGeom>
        </p:spPr>
      </p:pic>
      <p:graphicFrame>
        <p:nvGraphicFramePr>
          <p:cNvPr id="11" name="表格 10">
            <a:extLst>
              <a:ext uri="{FF2B5EF4-FFF2-40B4-BE49-F238E27FC236}">
                <a16:creationId xmlns:a16="http://schemas.microsoft.com/office/drawing/2014/main" id="{961C787F-9AC7-DC3B-48FB-7478741E5BAF}"/>
              </a:ext>
            </a:extLst>
          </p:cNvPr>
          <p:cNvGraphicFramePr>
            <a:graphicFrameLocks noGrp="1"/>
          </p:cNvGraphicFramePr>
          <p:nvPr>
            <p:extLst>
              <p:ext uri="{D42A27DB-BD31-4B8C-83A1-F6EECF244321}">
                <p14:modId xmlns:p14="http://schemas.microsoft.com/office/powerpoint/2010/main" val="387336764"/>
              </p:ext>
            </p:extLst>
          </p:nvPr>
        </p:nvGraphicFramePr>
        <p:xfrm>
          <a:off x="4172059" y="4278284"/>
          <a:ext cx="6177717" cy="1188720"/>
        </p:xfrm>
        <a:graphic>
          <a:graphicData uri="http://schemas.openxmlformats.org/drawingml/2006/table">
            <a:tbl>
              <a:tblPr firstRow="1" bandRow="1">
                <a:tableStyleId>{5C22544A-7EE6-4342-B048-85BDC9FD1C3A}</a:tableStyleId>
              </a:tblPr>
              <a:tblGrid>
                <a:gridCol w="1395819">
                  <a:extLst>
                    <a:ext uri="{9D8B030D-6E8A-4147-A177-3AD203B41FA5}">
                      <a16:colId xmlns:a16="http://schemas.microsoft.com/office/drawing/2014/main" val="4149356709"/>
                    </a:ext>
                  </a:extLst>
                </a:gridCol>
                <a:gridCol w="445343">
                  <a:extLst>
                    <a:ext uri="{9D8B030D-6E8A-4147-A177-3AD203B41FA5}">
                      <a16:colId xmlns:a16="http://schemas.microsoft.com/office/drawing/2014/main" val="1469082745"/>
                    </a:ext>
                  </a:extLst>
                </a:gridCol>
                <a:gridCol w="4336555">
                  <a:extLst>
                    <a:ext uri="{9D8B030D-6E8A-4147-A177-3AD203B41FA5}">
                      <a16:colId xmlns:a16="http://schemas.microsoft.com/office/drawing/2014/main" val="9793121"/>
                    </a:ext>
                  </a:extLst>
                </a:gridCol>
              </a:tblGrid>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汇报小组</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0" dirty="0">
                          <a:solidFill>
                            <a:schemeClr val="tx1"/>
                          </a:solidFill>
                          <a:latin typeface="微软雅黑" panose="020B0503020204020204" pitchFamily="34" charset="-122"/>
                          <a:ea typeface="微软雅黑" panose="020B0503020204020204" pitchFamily="34" charset="-122"/>
                        </a:rPr>
                        <a:t>第一组</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4733513"/>
                  </a:ext>
                </a:extLst>
              </a:tr>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汇报人</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dirty="0">
                          <a:solidFill>
                            <a:schemeClr val="tx1"/>
                          </a:solidFill>
                          <a:latin typeface="微软雅黑" panose="020B0503020204020204" pitchFamily="34" charset="-122"/>
                          <a:ea typeface="微软雅黑" panose="020B0503020204020204" pitchFamily="34" charset="-122"/>
                        </a:rPr>
                        <a:t>刘郅哲，谢燊</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7387382"/>
                  </a:ext>
                </a:extLst>
              </a:tr>
              <a:tr h="370840">
                <a:tc>
                  <a:txBody>
                    <a:bodyPr/>
                    <a:lstStyle/>
                    <a:p>
                      <a:pPr algn="dist"/>
                      <a:r>
                        <a:rPr lang="zh-CN" altLang="en-US" sz="2000" b="0" dirty="0">
                          <a:solidFill>
                            <a:schemeClr val="tx1"/>
                          </a:solidFill>
                          <a:latin typeface="微软雅黑" panose="020B0503020204020204" pitchFamily="34" charset="-122"/>
                          <a:ea typeface="微软雅黑" panose="020B0503020204020204" pitchFamily="34" charset="-122"/>
                        </a:rPr>
                        <a:t>汇报时间</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0" dirty="0">
                          <a:solidFill>
                            <a:schemeClr val="tx1"/>
                          </a:solidFill>
                          <a:latin typeface="微软雅黑" panose="020B0503020204020204" pitchFamily="34" charset="-122"/>
                          <a:ea typeface="微软雅黑" panose="020B0503020204020204" pitchFamily="34" charset="-122"/>
                        </a:rPr>
                        <a:t>2022-6-27</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7015203"/>
                  </a:ext>
                </a:extLst>
              </a:tr>
            </a:tbl>
          </a:graphicData>
        </a:graphic>
      </p:graphicFrame>
    </p:spTree>
    <p:extLst>
      <p:ext uri="{BB962C8B-B14F-4D97-AF65-F5344CB8AC3E}">
        <p14:creationId xmlns:p14="http://schemas.microsoft.com/office/powerpoint/2010/main" val="16945319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2C192D-54BC-407F-A2D0-2FE839AB1DD2}"/>
              </a:ext>
            </a:extLst>
          </p:cNvPr>
          <p:cNvSpPr>
            <a:spLocks noGrp="1"/>
          </p:cNvSpPr>
          <p:nvPr>
            <p:ph type="sldNum" sz="quarter" idx="12"/>
          </p:nvPr>
        </p:nvSpPr>
        <p:spPr/>
        <p:txBody>
          <a:bodyPr/>
          <a:lstStyle/>
          <a:p>
            <a:fld id="{0D9EFA66-2FD7-4259-9652-B5E4E194FB0C}" type="slidenum">
              <a:rPr lang="zh-CN" altLang="en-US" smtClean="0"/>
              <a:t>3</a:t>
            </a:fld>
            <a:endParaRPr lang="zh-CN" altLang="en-US" dirty="0"/>
          </a:p>
        </p:txBody>
      </p:sp>
      <p:sp>
        <p:nvSpPr>
          <p:cNvPr id="38" name="矩形 37">
            <a:extLst>
              <a:ext uri="{FF2B5EF4-FFF2-40B4-BE49-F238E27FC236}">
                <a16:creationId xmlns:a16="http://schemas.microsoft.com/office/drawing/2014/main" id="{F2C8D2B7-98FC-4B48-8D85-A940F1222A7E}"/>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6" descr="http://ems.whu.edu.cn/images/logo.png">
            <a:extLst>
              <a:ext uri="{FF2B5EF4-FFF2-40B4-BE49-F238E27FC236}">
                <a16:creationId xmlns:a16="http://schemas.microsoft.com/office/drawing/2014/main" id="{1669D3EE-3CC7-4D97-9FA2-76F371C43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E2432841-61F2-435D-BE27-88815B6193E4}"/>
              </a:ext>
            </a:extLst>
          </p:cNvPr>
          <p:cNvGrpSpPr/>
          <p:nvPr/>
        </p:nvGrpSpPr>
        <p:grpSpPr>
          <a:xfrm>
            <a:off x="1080000" y="1280966"/>
            <a:ext cx="5826759" cy="5172856"/>
            <a:chOff x="3212765" y="1280966"/>
            <a:chExt cx="5826759" cy="5172856"/>
          </a:xfrm>
        </p:grpSpPr>
        <p:grpSp>
          <p:nvGrpSpPr>
            <p:cNvPr id="27" name="组合 26">
              <a:extLst>
                <a:ext uri="{FF2B5EF4-FFF2-40B4-BE49-F238E27FC236}">
                  <a16:creationId xmlns:a16="http://schemas.microsoft.com/office/drawing/2014/main" id="{DE9F5BEB-54E9-4B7F-807F-4C3AD89A9CE4}"/>
                </a:ext>
              </a:extLst>
            </p:cNvPr>
            <p:cNvGrpSpPr/>
            <p:nvPr/>
          </p:nvGrpSpPr>
          <p:grpSpPr>
            <a:xfrm>
              <a:off x="3490881" y="2073263"/>
              <a:ext cx="1007689" cy="1359781"/>
              <a:chOff x="3465913" y="3750699"/>
              <a:chExt cx="1007689" cy="1359781"/>
            </a:xfrm>
          </p:grpSpPr>
          <p:cxnSp>
            <p:nvCxnSpPr>
              <p:cNvPr id="28" name="直接连接符 27">
                <a:extLst>
                  <a:ext uri="{FF2B5EF4-FFF2-40B4-BE49-F238E27FC236}">
                    <a16:creationId xmlns:a16="http://schemas.microsoft.com/office/drawing/2014/main" id="{509E498D-4613-4774-964C-B282752E412D}"/>
                  </a:ext>
                </a:extLst>
              </p:cNvPr>
              <p:cNvCxnSpPr/>
              <p:nvPr/>
            </p:nvCxnSpPr>
            <p:spPr>
              <a:xfrm>
                <a:off x="3465913" y="3750699"/>
                <a:ext cx="4770" cy="134646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CB89623-28DD-4167-88A1-D70256525A9D}"/>
                  </a:ext>
                </a:extLst>
              </p:cNvPr>
              <p:cNvCxnSpPr>
                <a:cxnSpLocks/>
              </p:cNvCxnSpPr>
              <p:nvPr/>
            </p:nvCxnSpPr>
            <p:spPr>
              <a:xfrm flipH="1">
                <a:off x="3465913" y="5106891"/>
                <a:ext cx="1005235" cy="3589"/>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C7DB05C-4F46-40E3-A4AA-31F5F2AFB093}"/>
                  </a:ext>
                </a:extLst>
              </p:cNvPr>
              <p:cNvCxnSpPr>
                <a:cxnSpLocks/>
              </p:cNvCxnSpPr>
              <p:nvPr/>
            </p:nvCxnSpPr>
            <p:spPr>
              <a:xfrm flipH="1">
                <a:off x="3465913" y="4254396"/>
                <a:ext cx="1007689" cy="1280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EBCC362A-E3C2-454F-974B-19BDD7713123}"/>
                </a:ext>
              </a:extLst>
            </p:cNvPr>
            <p:cNvGrpSpPr/>
            <p:nvPr/>
          </p:nvGrpSpPr>
          <p:grpSpPr>
            <a:xfrm>
              <a:off x="4113835" y="2262874"/>
              <a:ext cx="4125558" cy="658049"/>
              <a:chOff x="3202560" y="1734276"/>
              <a:chExt cx="4438005" cy="707886"/>
            </a:xfrm>
          </p:grpSpPr>
          <p:sp>
            <p:nvSpPr>
              <p:cNvPr id="69" name="箭头: 五边形 68">
                <a:extLst>
                  <a:ext uri="{FF2B5EF4-FFF2-40B4-BE49-F238E27FC236}">
                    <a16:creationId xmlns:a16="http://schemas.microsoft.com/office/drawing/2014/main" id="{639C3AD4-4929-4EEB-B680-B7ECE8FB4B1D}"/>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矩形: 圆角 69">
                <a:extLst>
                  <a:ext uri="{FF2B5EF4-FFF2-40B4-BE49-F238E27FC236}">
                    <a16:creationId xmlns:a16="http://schemas.microsoft.com/office/drawing/2014/main" id="{09D6600F-9FA7-48BA-B420-E810BC16CCAD}"/>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文本框 70">
                <a:extLst>
                  <a:ext uri="{FF2B5EF4-FFF2-40B4-BE49-F238E27FC236}">
                    <a16:creationId xmlns:a16="http://schemas.microsoft.com/office/drawing/2014/main" id="{87DF18C6-6541-4C97-93A2-B807AC339606}"/>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28D9B9AF-852E-49F4-89F8-5F70458BA6BC}"/>
                </a:ext>
              </a:extLst>
            </p:cNvPr>
            <p:cNvGrpSpPr/>
            <p:nvPr/>
          </p:nvGrpSpPr>
          <p:grpSpPr>
            <a:xfrm>
              <a:off x="3212765" y="1280966"/>
              <a:ext cx="5826759" cy="707886"/>
              <a:chOff x="3203933" y="1734276"/>
              <a:chExt cx="5826759" cy="707886"/>
            </a:xfrm>
          </p:grpSpPr>
          <p:sp>
            <p:nvSpPr>
              <p:cNvPr id="32" name="箭头: 五边形 31">
                <a:extLst>
                  <a:ext uri="{FF2B5EF4-FFF2-40B4-BE49-F238E27FC236}">
                    <a16:creationId xmlns:a16="http://schemas.microsoft.com/office/drawing/2014/main" id="{4780D40A-9B81-416A-96C8-BF55E65DED8D}"/>
                  </a:ext>
                </a:extLst>
              </p:cNvPr>
              <p:cNvSpPr/>
              <p:nvPr/>
            </p:nvSpPr>
            <p:spPr>
              <a:xfrm>
                <a:off x="3513812" y="1734276"/>
                <a:ext cx="5516880" cy="707886"/>
              </a:xfrm>
              <a:prstGeom prst="homePlate">
                <a:avLst/>
              </a:prstGeom>
              <a:solidFill>
                <a:srgbClr val="DAE3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3ED953F7-A8D2-4AE3-99D3-EE3FF536DFF6}"/>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24390D2-EC97-4998-B19C-C14522821DA2}"/>
                  </a:ext>
                </a:extLst>
              </p:cNvPr>
              <p:cNvSpPr txBox="1"/>
              <p:nvPr/>
            </p:nvSpPr>
            <p:spPr>
              <a:xfrm>
                <a:off x="330083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C3C36CF-BD1E-49C1-BFD6-0603624DEFAE}"/>
                  </a:ext>
                </a:extLst>
              </p:cNvPr>
              <p:cNvSpPr/>
              <p:nvPr/>
            </p:nvSpPr>
            <p:spPr>
              <a:xfrm>
                <a:off x="4034664" y="1827576"/>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the Story Is</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A390E37F-8AAC-419F-821B-13793BE7F97D}"/>
                </a:ext>
              </a:extLst>
            </p:cNvPr>
            <p:cNvGrpSpPr/>
            <p:nvPr/>
          </p:nvGrpSpPr>
          <p:grpSpPr>
            <a:xfrm>
              <a:off x="3212765" y="3982172"/>
              <a:ext cx="5826759" cy="707886"/>
              <a:chOff x="3203933" y="1734276"/>
              <a:chExt cx="5826759" cy="707886"/>
            </a:xfrm>
          </p:grpSpPr>
          <p:sp>
            <p:nvSpPr>
              <p:cNvPr id="37" name="箭头: 五边形 36">
                <a:extLst>
                  <a:ext uri="{FF2B5EF4-FFF2-40B4-BE49-F238E27FC236}">
                    <a16:creationId xmlns:a16="http://schemas.microsoft.com/office/drawing/2014/main" id="{1B1C9D03-DE1E-4B99-9329-5E4F9CF213D9}"/>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387CFABD-23CE-4109-BF60-90D6FDF82D8F}"/>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629AE9B-D42C-4750-8F4E-E0E0209E4E76}"/>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433FB14A-67CC-4E6A-AC31-E4AC49E1A0E2}"/>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419E7AE1-8E84-464D-92CD-813BB802DE16}"/>
                </a:ext>
              </a:extLst>
            </p:cNvPr>
            <p:cNvGrpSpPr/>
            <p:nvPr/>
          </p:nvGrpSpPr>
          <p:grpSpPr>
            <a:xfrm>
              <a:off x="3212765" y="4864054"/>
              <a:ext cx="5826759" cy="707886"/>
              <a:chOff x="3203933" y="1734276"/>
              <a:chExt cx="5826759" cy="707886"/>
            </a:xfrm>
          </p:grpSpPr>
          <p:sp>
            <p:nvSpPr>
              <p:cNvPr id="45" name="箭头: 五边形 44">
                <a:extLst>
                  <a:ext uri="{FF2B5EF4-FFF2-40B4-BE49-F238E27FC236}">
                    <a16:creationId xmlns:a16="http://schemas.microsoft.com/office/drawing/2014/main" id="{0BE65D02-3C9F-4DDA-A1A5-3533DD20225F}"/>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59E8C65B-F951-42B9-AD87-16C4B2685982}"/>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7CBD603-C745-4742-A3CB-26CD743CB2E7}"/>
                  </a:ext>
                </a:extLst>
              </p:cNvPr>
              <p:cNvSpPr txBox="1"/>
              <p:nvPr/>
            </p:nvSpPr>
            <p:spPr>
              <a:xfrm>
                <a:off x="3309892"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144F68EE-7C51-44EF-B58C-064A94515781}"/>
                  </a:ext>
                </a:extLst>
              </p:cNvPr>
              <p:cNvSpPr/>
              <p:nvPr/>
            </p:nvSpPr>
            <p:spPr>
              <a:xfrm>
                <a:off x="4034664" y="1836629"/>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How We Made It</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B7BC0C56-55CE-418E-85F7-A385B2EA562D}"/>
                </a:ext>
              </a:extLst>
            </p:cNvPr>
            <p:cNvGrpSpPr/>
            <p:nvPr/>
          </p:nvGrpSpPr>
          <p:grpSpPr>
            <a:xfrm>
              <a:off x="3212765" y="5745936"/>
              <a:ext cx="5826759" cy="707886"/>
              <a:chOff x="3203933" y="1734276"/>
              <a:chExt cx="5826759" cy="707886"/>
            </a:xfrm>
          </p:grpSpPr>
          <p:sp>
            <p:nvSpPr>
              <p:cNvPr id="50" name="箭头: 五边形 49">
                <a:extLst>
                  <a:ext uri="{FF2B5EF4-FFF2-40B4-BE49-F238E27FC236}">
                    <a16:creationId xmlns:a16="http://schemas.microsoft.com/office/drawing/2014/main" id="{E6FE6FA9-23E9-473C-A285-D8774E2DB316}"/>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3860444-598B-4BD8-827F-BEEB15E7310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BE0606F3-6096-4D49-809B-6872CFC1B633}"/>
                  </a:ext>
                </a:extLst>
              </p:cNvPr>
              <p:cNvSpPr txBox="1"/>
              <p:nvPr/>
            </p:nvSpPr>
            <p:spPr>
              <a:xfrm>
                <a:off x="328178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B45567E-D662-40FF-8D58-E1204CDFC5D8}"/>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Further Exploration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sp>
          <p:nvSpPr>
            <p:cNvPr id="57" name="矩形 56">
              <a:extLst>
                <a:ext uri="{FF2B5EF4-FFF2-40B4-BE49-F238E27FC236}">
                  <a16:creationId xmlns:a16="http://schemas.microsoft.com/office/drawing/2014/main" id="{9A159542-20E4-44B2-8791-B90B72C71A8B}"/>
                </a:ext>
              </a:extLst>
            </p:cNvPr>
            <p:cNvSpPr/>
            <p:nvPr/>
          </p:nvSpPr>
          <p:spPr>
            <a:xfrm>
              <a:off x="4810558" y="2374889"/>
              <a:ext cx="3083432" cy="400110"/>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Anxious or Angry?</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CC9CC542-55FA-478C-ADED-2A2BFCE45021}"/>
                </a:ext>
              </a:extLst>
            </p:cNvPr>
            <p:cNvGrpSpPr/>
            <p:nvPr/>
          </p:nvGrpSpPr>
          <p:grpSpPr>
            <a:xfrm>
              <a:off x="4113835" y="3089580"/>
              <a:ext cx="4125558" cy="658049"/>
              <a:chOff x="3202560" y="1734276"/>
              <a:chExt cx="4438005" cy="707886"/>
            </a:xfrm>
          </p:grpSpPr>
          <p:sp>
            <p:nvSpPr>
              <p:cNvPr id="59" name="箭头: 五边形 58">
                <a:extLst>
                  <a:ext uri="{FF2B5EF4-FFF2-40B4-BE49-F238E27FC236}">
                    <a16:creationId xmlns:a16="http://schemas.microsoft.com/office/drawing/2014/main" id="{B9C6A63C-C026-4C53-A58A-7817049CE060}"/>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矩形: 圆角 59">
                <a:extLst>
                  <a:ext uri="{FF2B5EF4-FFF2-40B4-BE49-F238E27FC236}">
                    <a16:creationId xmlns:a16="http://schemas.microsoft.com/office/drawing/2014/main" id="{9BF9C413-1198-426A-9656-393A0185958E}"/>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文本框 60">
                <a:extLst>
                  <a:ext uri="{FF2B5EF4-FFF2-40B4-BE49-F238E27FC236}">
                    <a16:creationId xmlns:a16="http://schemas.microsoft.com/office/drawing/2014/main" id="{2462BAF1-F449-4C41-AD96-4DBD66548CFC}"/>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63" name="矩形 62">
              <a:extLst>
                <a:ext uri="{FF2B5EF4-FFF2-40B4-BE49-F238E27FC236}">
                  <a16:creationId xmlns:a16="http://schemas.microsoft.com/office/drawing/2014/main" id="{BFF310E2-8981-4D4E-AFB2-7710D372C1F0}"/>
                </a:ext>
              </a:extLst>
            </p:cNvPr>
            <p:cNvSpPr/>
            <p:nvPr/>
          </p:nvSpPr>
          <p:spPr>
            <a:xfrm>
              <a:off x="4810558" y="3226419"/>
              <a:ext cx="3083432" cy="400110"/>
            </a:xfrm>
            <a:prstGeom prst="rect">
              <a:avLst/>
            </a:prstGeom>
          </p:spPr>
          <p:txBody>
            <a:bodyPr wrap="square">
              <a:spAutoFit/>
            </a:bodyPr>
            <a:lstStyle/>
            <a:p>
              <a:pPr algn="ctr"/>
              <a:r>
                <a:rPr lang="en-US" altLang="zh-CN" sz="2000" dirty="0">
                  <a:solidFill>
                    <a:srgbClr val="092D7C"/>
                  </a:solidFill>
                  <a:latin typeface="微软雅黑" panose="020B0503020204020204" pitchFamily="34" charset="-122"/>
                  <a:ea typeface="微软雅黑" panose="020B0503020204020204" pitchFamily="34" charset="-122"/>
                </a:rPr>
                <a:t>Theoretical Framework</a:t>
              </a:r>
              <a:endParaRPr lang="zh-CN" altLang="en-US" sz="2000" dirty="0">
                <a:solidFill>
                  <a:srgbClr val="092D7C"/>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339EAEB4-A06E-4F97-9515-431A2532AB5F}"/>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FCCD440-A87F-4419-8272-6FB27337897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6E7C0D22-8771-492F-A552-FD515B13A1E2}"/>
              </a:ext>
            </a:extLst>
          </p:cNvPr>
          <p:cNvSpPr txBox="1"/>
          <p:nvPr/>
        </p:nvSpPr>
        <p:spPr>
          <a:xfrm>
            <a:off x="723273" y="118949"/>
            <a:ext cx="4414257"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the Story Is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018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4</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723273" y="118949"/>
            <a:ext cx="4414257"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the Story Is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BA19B01-FB2E-4864-6F34-3D33B4E17552}"/>
              </a:ext>
            </a:extLst>
          </p:cNvPr>
          <p:cNvPicPr>
            <a:picLocks noChangeAspect="1"/>
          </p:cNvPicPr>
          <p:nvPr/>
        </p:nvPicPr>
        <p:blipFill>
          <a:blip r:embed="rId4"/>
          <a:stretch>
            <a:fillRect/>
          </a:stretch>
        </p:blipFill>
        <p:spPr>
          <a:xfrm>
            <a:off x="1518498" y="1808502"/>
            <a:ext cx="8463702" cy="4284218"/>
          </a:xfrm>
          <a:prstGeom prst="rect">
            <a:avLst/>
          </a:prstGeom>
        </p:spPr>
      </p:pic>
      <p:sp>
        <p:nvSpPr>
          <p:cNvPr id="12" name="文本框 11">
            <a:extLst>
              <a:ext uri="{FF2B5EF4-FFF2-40B4-BE49-F238E27FC236}">
                <a16:creationId xmlns:a16="http://schemas.microsoft.com/office/drawing/2014/main" id="{F7763E08-785C-4267-AF61-98E163355C0F}"/>
              </a:ext>
            </a:extLst>
          </p:cNvPr>
          <p:cNvSpPr txBox="1"/>
          <p:nvPr/>
        </p:nvSpPr>
        <p:spPr>
          <a:xfrm>
            <a:off x="474352" y="939529"/>
            <a:ext cx="10879447"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Question: Anxious or Angry?</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8024505"/>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0F4F42-20C1-4A52-B73F-54A1C3D40BB5}"/>
              </a:ext>
            </a:extLst>
          </p:cNvPr>
          <p:cNvSpPr txBox="1"/>
          <p:nvPr/>
        </p:nvSpPr>
        <p:spPr>
          <a:xfrm>
            <a:off x="723273" y="116675"/>
            <a:ext cx="4414257"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the Story Is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7E0AD50-E8D2-639B-EBF7-38DECF1EECEC}"/>
              </a:ext>
            </a:extLst>
          </p:cNvPr>
          <p:cNvPicPr>
            <a:picLocks noChangeAspect="1"/>
          </p:cNvPicPr>
          <p:nvPr/>
        </p:nvPicPr>
        <p:blipFill>
          <a:blip r:embed="rId5"/>
          <a:stretch>
            <a:fillRect/>
          </a:stretch>
        </p:blipFill>
        <p:spPr>
          <a:xfrm>
            <a:off x="1160770" y="2244178"/>
            <a:ext cx="10122753" cy="2369644"/>
          </a:xfrm>
          <a:prstGeom prst="rect">
            <a:avLst/>
          </a:prstGeom>
        </p:spPr>
      </p:pic>
      <p:sp>
        <p:nvSpPr>
          <p:cNvPr id="7" name="矩形 6">
            <a:extLst>
              <a:ext uri="{FF2B5EF4-FFF2-40B4-BE49-F238E27FC236}">
                <a16:creationId xmlns:a16="http://schemas.microsoft.com/office/drawing/2014/main" id="{EEA1792F-A05E-EABA-9ACE-1E6EE6CB2C71}"/>
              </a:ext>
            </a:extLst>
          </p:cNvPr>
          <p:cNvSpPr/>
          <p:nvPr/>
        </p:nvSpPr>
        <p:spPr>
          <a:xfrm>
            <a:off x="1301323" y="1933775"/>
            <a:ext cx="9589353" cy="15528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zh-CN" altLang="en-US"/>
          </a:p>
        </p:txBody>
      </p:sp>
      <p:sp>
        <p:nvSpPr>
          <p:cNvPr id="22" name="箭头: 上 21">
            <a:extLst>
              <a:ext uri="{FF2B5EF4-FFF2-40B4-BE49-F238E27FC236}">
                <a16:creationId xmlns:a16="http://schemas.microsoft.com/office/drawing/2014/main" id="{1A869FD7-47BF-5B01-0384-860C3FED7809}"/>
              </a:ext>
            </a:extLst>
          </p:cNvPr>
          <p:cNvSpPr/>
          <p:nvPr/>
        </p:nvSpPr>
        <p:spPr>
          <a:xfrm rot="1535875">
            <a:off x="7688705" y="2704749"/>
            <a:ext cx="319225" cy="1448502"/>
          </a:xfrm>
          <a:prstGeom prst="upArrow">
            <a:avLst>
              <a:gd name="adj1" fmla="val 5283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C592C2EC-5E42-6315-AF3D-434000EEF17C}"/>
              </a:ext>
            </a:extLst>
          </p:cNvPr>
          <p:cNvSpPr txBox="1"/>
          <p:nvPr/>
        </p:nvSpPr>
        <p:spPr>
          <a:xfrm>
            <a:off x="1207233" y="4802147"/>
            <a:ext cx="10029825" cy="1384995"/>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Outcome:  </a:t>
            </a:r>
          </a:p>
          <a:p>
            <a:r>
              <a:rPr lang="zh-CN" altLang="en-US" sz="2800" dirty="0">
                <a:latin typeface="微软雅黑" panose="020B0503020204020204" pitchFamily="34" charset="-122"/>
                <a:ea typeface="微软雅黑" panose="020B0503020204020204" pitchFamily="34" charset="-122"/>
              </a:rPr>
              <a:t>同样是表达负面情绪的在线评论，表达焦虑情绪的评论比表达愤怒情绪的评论对读者而言更加有帮助性</a:t>
            </a:r>
          </a:p>
        </p:txBody>
      </p:sp>
      <p:sp>
        <p:nvSpPr>
          <p:cNvPr id="13" name="文本框 12">
            <a:extLst>
              <a:ext uri="{FF2B5EF4-FFF2-40B4-BE49-F238E27FC236}">
                <a16:creationId xmlns:a16="http://schemas.microsoft.com/office/drawing/2014/main" id="{86380475-8FBA-416B-8CC6-9F5BDCD0C3C5}"/>
              </a:ext>
            </a:extLst>
          </p:cNvPr>
          <p:cNvSpPr txBox="1"/>
          <p:nvPr/>
        </p:nvSpPr>
        <p:spPr>
          <a:xfrm>
            <a:off x="474352" y="939529"/>
            <a:ext cx="10879447"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Theoretical Framework</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284192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62C192D-54BC-407F-A2D0-2FE839AB1DD2}"/>
              </a:ext>
            </a:extLst>
          </p:cNvPr>
          <p:cNvSpPr>
            <a:spLocks noGrp="1"/>
          </p:cNvSpPr>
          <p:nvPr>
            <p:ph type="sldNum" sz="quarter" idx="12"/>
          </p:nvPr>
        </p:nvSpPr>
        <p:spPr/>
        <p:txBody>
          <a:bodyPr/>
          <a:lstStyle/>
          <a:p>
            <a:fld id="{0D9EFA66-2FD7-4259-9652-B5E4E194FB0C}" type="slidenum">
              <a:rPr lang="zh-CN" altLang="en-US" smtClean="0"/>
              <a:t>6</a:t>
            </a:fld>
            <a:endParaRPr lang="zh-CN" altLang="en-US" dirty="0"/>
          </a:p>
        </p:txBody>
      </p:sp>
      <p:sp>
        <p:nvSpPr>
          <p:cNvPr id="38" name="矩形 37">
            <a:extLst>
              <a:ext uri="{FF2B5EF4-FFF2-40B4-BE49-F238E27FC236}">
                <a16:creationId xmlns:a16="http://schemas.microsoft.com/office/drawing/2014/main" id="{F2C8D2B7-98FC-4B48-8D85-A940F1222A7E}"/>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6" descr="http://ems.whu.edu.cn/images/logo.png">
            <a:extLst>
              <a:ext uri="{FF2B5EF4-FFF2-40B4-BE49-F238E27FC236}">
                <a16:creationId xmlns:a16="http://schemas.microsoft.com/office/drawing/2014/main" id="{1669D3EE-3CC7-4D97-9FA2-76F371C43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a:extLst>
              <a:ext uri="{FF2B5EF4-FFF2-40B4-BE49-F238E27FC236}">
                <a16:creationId xmlns:a16="http://schemas.microsoft.com/office/drawing/2014/main" id="{339EAEB4-A06E-4F97-9515-431A2532AB5F}"/>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8FCCD440-A87F-4419-8272-6FB27337897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A88AE9EE-C41B-4BA1-A054-CDE1C86A1CEE}"/>
              </a:ext>
            </a:extLst>
          </p:cNvPr>
          <p:cNvSpPr txBox="1"/>
          <p:nvPr/>
        </p:nvSpPr>
        <p:spPr>
          <a:xfrm>
            <a:off x="705343" y="120297"/>
            <a:ext cx="553010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DE9F5BEB-54E9-4B7F-807F-4C3AD89A9CE4}"/>
              </a:ext>
            </a:extLst>
          </p:cNvPr>
          <p:cNvGrpSpPr/>
          <p:nvPr/>
        </p:nvGrpSpPr>
        <p:grpSpPr>
          <a:xfrm>
            <a:off x="1358116" y="2588690"/>
            <a:ext cx="1007689" cy="1755903"/>
            <a:chOff x="3465913" y="3750699"/>
            <a:chExt cx="1007689" cy="1359781"/>
          </a:xfrm>
        </p:grpSpPr>
        <p:cxnSp>
          <p:nvCxnSpPr>
            <p:cNvPr id="28" name="直接连接符 27">
              <a:extLst>
                <a:ext uri="{FF2B5EF4-FFF2-40B4-BE49-F238E27FC236}">
                  <a16:creationId xmlns:a16="http://schemas.microsoft.com/office/drawing/2014/main" id="{509E498D-4613-4774-964C-B282752E412D}"/>
                </a:ext>
              </a:extLst>
            </p:cNvPr>
            <p:cNvCxnSpPr/>
            <p:nvPr/>
          </p:nvCxnSpPr>
          <p:spPr>
            <a:xfrm>
              <a:off x="3465913" y="3750699"/>
              <a:ext cx="4770" cy="134646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CB89623-28DD-4167-88A1-D70256525A9D}"/>
                </a:ext>
              </a:extLst>
            </p:cNvPr>
            <p:cNvCxnSpPr>
              <a:cxnSpLocks/>
            </p:cNvCxnSpPr>
            <p:nvPr/>
          </p:nvCxnSpPr>
          <p:spPr>
            <a:xfrm flipH="1">
              <a:off x="3465913" y="5106891"/>
              <a:ext cx="1005235" cy="3589"/>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C7DB05C-4F46-40E3-A4AA-31F5F2AFB093}"/>
                </a:ext>
              </a:extLst>
            </p:cNvPr>
            <p:cNvCxnSpPr>
              <a:cxnSpLocks/>
            </p:cNvCxnSpPr>
            <p:nvPr/>
          </p:nvCxnSpPr>
          <p:spPr>
            <a:xfrm flipH="1">
              <a:off x="3465913" y="4033654"/>
              <a:ext cx="1007689" cy="1280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EBCC362A-E3C2-454F-974B-19BDD7713123}"/>
              </a:ext>
            </a:extLst>
          </p:cNvPr>
          <p:cNvGrpSpPr/>
          <p:nvPr/>
        </p:nvGrpSpPr>
        <p:grpSpPr>
          <a:xfrm>
            <a:off x="1990239" y="2604578"/>
            <a:ext cx="4105761" cy="658049"/>
            <a:chOff x="3202560" y="1743634"/>
            <a:chExt cx="4416709" cy="707886"/>
          </a:xfrm>
        </p:grpSpPr>
        <p:sp>
          <p:nvSpPr>
            <p:cNvPr id="69" name="箭头: 五边形 68">
              <a:extLst>
                <a:ext uri="{FF2B5EF4-FFF2-40B4-BE49-F238E27FC236}">
                  <a16:creationId xmlns:a16="http://schemas.microsoft.com/office/drawing/2014/main" id="{639C3AD4-4929-4EEB-B680-B7ECE8FB4B1D}"/>
                </a:ext>
              </a:extLst>
            </p:cNvPr>
            <p:cNvSpPr/>
            <p:nvPr/>
          </p:nvSpPr>
          <p:spPr>
            <a:xfrm>
              <a:off x="3492516" y="1743634"/>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矩形: 圆角 69">
              <a:extLst>
                <a:ext uri="{FF2B5EF4-FFF2-40B4-BE49-F238E27FC236}">
                  <a16:creationId xmlns:a16="http://schemas.microsoft.com/office/drawing/2014/main" id="{09D6600F-9FA7-48BA-B420-E810BC16CCAD}"/>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文本框 70">
              <a:extLst>
                <a:ext uri="{FF2B5EF4-FFF2-40B4-BE49-F238E27FC236}">
                  <a16:creationId xmlns:a16="http://schemas.microsoft.com/office/drawing/2014/main" id="{87DF18C6-6541-4C97-93A2-B807AC339606}"/>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28D9B9AF-852E-49F4-89F8-5F70458BA6BC}"/>
              </a:ext>
            </a:extLst>
          </p:cNvPr>
          <p:cNvGrpSpPr/>
          <p:nvPr/>
        </p:nvGrpSpPr>
        <p:grpSpPr>
          <a:xfrm>
            <a:off x="1069965" y="1783839"/>
            <a:ext cx="5805031" cy="707886"/>
            <a:chOff x="3193898" y="1332939"/>
            <a:chExt cx="5805031" cy="707886"/>
          </a:xfrm>
        </p:grpSpPr>
        <p:sp>
          <p:nvSpPr>
            <p:cNvPr id="32" name="箭头: 五边形 31">
              <a:extLst>
                <a:ext uri="{FF2B5EF4-FFF2-40B4-BE49-F238E27FC236}">
                  <a16:creationId xmlns:a16="http://schemas.microsoft.com/office/drawing/2014/main" id="{4780D40A-9B81-416A-96C8-BF55E65DED8D}"/>
                </a:ext>
              </a:extLst>
            </p:cNvPr>
            <p:cNvSpPr/>
            <p:nvPr/>
          </p:nvSpPr>
          <p:spPr>
            <a:xfrm>
              <a:off x="3482049" y="1332939"/>
              <a:ext cx="5516880" cy="707886"/>
            </a:xfrm>
            <a:prstGeom prst="homePlate">
              <a:avLst/>
            </a:prstGeom>
            <a:solidFill>
              <a:srgbClr val="DAE3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3ED953F7-A8D2-4AE3-99D3-EE3FF536DFF6}"/>
                </a:ext>
              </a:extLst>
            </p:cNvPr>
            <p:cNvSpPr/>
            <p:nvPr/>
          </p:nvSpPr>
          <p:spPr>
            <a:xfrm rot="2700000">
              <a:off x="3193898" y="138426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24390D2-EC97-4998-B19C-C14522821DA2}"/>
                </a:ext>
              </a:extLst>
            </p:cNvPr>
            <p:cNvSpPr txBox="1"/>
            <p:nvPr/>
          </p:nvSpPr>
          <p:spPr>
            <a:xfrm>
              <a:off x="3309892" y="1451382"/>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C3C36CF-BD1E-49C1-BFD6-0603624DEFAE}"/>
                </a:ext>
              </a:extLst>
            </p:cNvPr>
            <p:cNvSpPr/>
            <p:nvPr/>
          </p:nvSpPr>
          <p:spPr>
            <a:xfrm>
              <a:off x="4114172" y="14513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419E7AE1-8E84-464D-92CD-813BB802DE16}"/>
              </a:ext>
            </a:extLst>
          </p:cNvPr>
          <p:cNvGrpSpPr/>
          <p:nvPr/>
        </p:nvGrpSpPr>
        <p:grpSpPr>
          <a:xfrm>
            <a:off x="1080000" y="4864054"/>
            <a:ext cx="5826759" cy="707886"/>
            <a:chOff x="3203933" y="1734276"/>
            <a:chExt cx="5826759" cy="707886"/>
          </a:xfrm>
        </p:grpSpPr>
        <p:sp>
          <p:nvSpPr>
            <p:cNvPr id="45" name="箭头: 五边形 44">
              <a:extLst>
                <a:ext uri="{FF2B5EF4-FFF2-40B4-BE49-F238E27FC236}">
                  <a16:creationId xmlns:a16="http://schemas.microsoft.com/office/drawing/2014/main" id="{0BE65D02-3C9F-4DDA-A1A5-3533DD20225F}"/>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59E8C65B-F951-42B9-AD87-16C4B2685982}"/>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7CBD603-C745-4742-A3CB-26CD743CB2E7}"/>
                </a:ext>
              </a:extLst>
            </p:cNvPr>
            <p:cNvSpPr txBox="1"/>
            <p:nvPr/>
          </p:nvSpPr>
          <p:spPr>
            <a:xfrm>
              <a:off x="3309892"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144F68EE-7C51-44EF-B58C-064A94515781}"/>
                </a:ext>
              </a:extLst>
            </p:cNvPr>
            <p:cNvSpPr/>
            <p:nvPr/>
          </p:nvSpPr>
          <p:spPr>
            <a:xfrm>
              <a:off x="4034664" y="1836629"/>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How We Made It</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B7BC0C56-55CE-418E-85F7-A385B2EA562D}"/>
              </a:ext>
            </a:extLst>
          </p:cNvPr>
          <p:cNvGrpSpPr/>
          <p:nvPr/>
        </p:nvGrpSpPr>
        <p:grpSpPr>
          <a:xfrm>
            <a:off x="1080000" y="5745936"/>
            <a:ext cx="5826759" cy="707886"/>
            <a:chOff x="3203933" y="1734276"/>
            <a:chExt cx="5826759" cy="707886"/>
          </a:xfrm>
        </p:grpSpPr>
        <p:sp>
          <p:nvSpPr>
            <p:cNvPr id="50" name="箭头: 五边形 49">
              <a:extLst>
                <a:ext uri="{FF2B5EF4-FFF2-40B4-BE49-F238E27FC236}">
                  <a16:creationId xmlns:a16="http://schemas.microsoft.com/office/drawing/2014/main" id="{E6FE6FA9-23E9-473C-A285-D8774E2DB316}"/>
                </a:ext>
              </a:extLst>
            </p:cNvPr>
            <p:cNvSpPr/>
            <p:nvPr/>
          </p:nvSpPr>
          <p:spPr>
            <a:xfrm>
              <a:off x="3513812" y="1734276"/>
              <a:ext cx="5516880" cy="707886"/>
            </a:xfrm>
            <a:prstGeom prst="homePlat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A3860444-598B-4BD8-827F-BEEB15E73103}"/>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BE0606F3-6096-4D49-809B-6872CFC1B633}"/>
                </a:ext>
              </a:extLst>
            </p:cNvPr>
            <p:cNvSpPr txBox="1"/>
            <p:nvPr/>
          </p:nvSpPr>
          <p:spPr>
            <a:xfrm>
              <a:off x="3281789" y="1832444"/>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B45567E-D662-40FF-8D58-E1204CDFC5D8}"/>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Further Exploration</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sp>
        <p:nvSpPr>
          <p:cNvPr id="57" name="矩形 56">
            <a:extLst>
              <a:ext uri="{FF2B5EF4-FFF2-40B4-BE49-F238E27FC236}">
                <a16:creationId xmlns:a16="http://schemas.microsoft.com/office/drawing/2014/main" id="{9A159542-20E4-44B2-8791-B90B72C71A8B}"/>
              </a:ext>
            </a:extLst>
          </p:cNvPr>
          <p:cNvSpPr/>
          <p:nvPr/>
        </p:nvSpPr>
        <p:spPr>
          <a:xfrm>
            <a:off x="2677793" y="2745926"/>
            <a:ext cx="3083432" cy="461665"/>
          </a:xfrm>
          <a:prstGeom prst="rect">
            <a:avLst/>
          </a:prstGeom>
        </p:spPr>
        <p:txBody>
          <a:bodyPr wrap="square">
            <a:spAutoFit/>
          </a:bodyPr>
          <a:lstStyle/>
          <a:p>
            <a:pPr algn="ctr"/>
            <a:r>
              <a:rPr lang="en-US" altLang="zh-CN" sz="2400" dirty="0">
                <a:solidFill>
                  <a:srgbClr val="092D7C"/>
                </a:solidFill>
                <a:latin typeface="微软雅黑" panose="020B0503020204020204" pitchFamily="34" charset="-122"/>
                <a:ea typeface="微软雅黑" panose="020B0503020204020204" pitchFamily="34" charset="-122"/>
              </a:rPr>
              <a:t>Major Goal</a:t>
            </a:r>
            <a:endParaRPr lang="zh-CN" altLang="en-US" sz="2400" dirty="0">
              <a:solidFill>
                <a:srgbClr val="092D7C"/>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CC9CC542-55FA-478C-ADED-2A2BFCE45021}"/>
              </a:ext>
            </a:extLst>
          </p:cNvPr>
          <p:cNvGrpSpPr/>
          <p:nvPr/>
        </p:nvGrpSpPr>
        <p:grpSpPr>
          <a:xfrm>
            <a:off x="1990239" y="4106034"/>
            <a:ext cx="4125558" cy="658049"/>
            <a:chOff x="3202560" y="1734276"/>
            <a:chExt cx="4438005" cy="707886"/>
          </a:xfrm>
        </p:grpSpPr>
        <p:sp>
          <p:nvSpPr>
            <p:cNvPr id="59" name="箭头: 五边形 58">
              <a:extLst>
                <a:ext uri="{FF2B5EF4-FFF2-40B4-BE49-F238E27FC236}">
                  <a16:creationId xmlns:a16="http://schemas.microsoft.com/office/drawing/2014/main" id="{B9C6A63C-C026-4C53-A58A-7817049CE060}"/>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矩形: 圆角 59">
              <a:extLst>
                <a:ext uri="{FF2B5EF4-FFF2-40B4-BE49-F238E27FC236}">
                  <a16:creationId xmlns:a16="http://schemas.microsoft.com/office/drawing/2014/main" id="{9BF9C413-1198-426A-9656-393A0185958E}"/>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文本框 60">
              <a:extLst>
                <a:ext uri="{FF2B5EF4-FFF2-40B4-BE49-F238E27FC236}">
                  <a16:creationId xmlns:a16="http://schemas.microsoft.com/office/drawing/2014/main" id="{2462BAF1-F449-4C41-AD96-4DBD66548CFC}"/>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2D1A8D59-2451-4C5B-827C-66BD1F2A91F7}"/>
              </a:ext>
            </a:extLst>
          </p:cNvPr>
          <p:cNvGrpSpPr/>
          <p:nvPr/>
        </p:nvGrpSpPr>
        <p:grpSpPr>
          <a:xfrm>
            <a:off x="1080000" y="893428"/>
            <a:ext cx="5826759" cy="707886"/>
            <a:chOff x="3203933" y="1734276"/>
            <a:chExt cx="5826759" cy="707886"/>
          </a:xfrm>
        </p:grpSpPr>
        <p:sp>
          <p:nvSpPr>
            <p:cNvPr id="56" name="箭头: 五边形 55">
              <a:extLst>
                <a:ext uri="{FF2B5EF4-FFF2-40B4-BE49-F238E27FC236}">
                  <a16:creationId xmlns:a16="http://schemas.microsoft.com/office/drawing/2014/main" id="{FABFF930-4228-4839-A328-8BBB589033B1}"/>
                </a:ext>
              </a:extLst>
            </p:cNvPr>
            <p:cNvSpPr/>
            <p:nvPr/>
          </p:nvSpPr>
          <p:spPr>
            <a:xfrm>
              <a:off x="3513812" y="1734276"/>
              <a:ext cx="5516880"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7B8EC355-4741-4E5B-A000-17A2E0EA66D0}"/>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DFFB5144-CEBF-493E-8725-EB1227845622}"/>
                </a:ext>
              </a:extLst>
            </p:cNvPr>
            <p:cNvSpPr txBox="1"/>
            <p:nvPr/>
          </p:nvSpPr>
          <p:spPr>
            <a:xfrm>
              <a:off x="3300839" y="1822447"/>
              <a:ext cx="405880"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4D134596-59B8-405E-B934-88745D94650A}"/>
                </a:ext>
              </a:extLst>
            </p:cNvPr>
            <p:cNvSpPr/>
            <p:nvPr/>
          </p:nvSpPr>
          <p:spPr>
            <a:xfrm>
              <a:off x="4034664" y="1845682"/>
              <a:ext cx="4444849" cy="523220"/>
            </a:xfrm>
            <a:prstGeom prst="rect">
              <a:avLst/>
            </a:prstGeom>
          </p:spPr>
          <p:txBody>
            <a:bodyPr wrap="square">
              <a:spAutoFit/>
            </a:bodyPr>
            <a:lstStyle/>
            <a:p>
              <a:pPr algn="ctr"/>
              <a:r>
                <a:rPr lang="en-US" altLang="zh-CN" sz="2800" b="1" dirty="0">
                  <a:solidFill>
                    <a:srgbClr val="092D7C"/>
                  </a:solidFill>
                  <a:latin typeface="微软雅黑" panose="020B0503020204020204" pitchFamily="34" charset="-122"/>
                  <a:ea typeface="微软雅黑" panose="020B0503020204020204" pitchFamily="34" charset="-122"/>
                </a:rPr>
                <a:t>What the Story Is</a:t>
              </a:r>
              <a:endParaRPr lang="zh-CN" altLang="en-US" sz="2800" b="1" dirty="0">
                <a:solidFill>
                  <a:srgbClr val="092D7C"/>
                </a:solidFill>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F10546BC-D6F5-F8A2-1C15-5AC0A15CFC01}"/>
              </a:ext>
            </a:extLst>
          </p:cNvPr>
          <p:cNvGrpSpPr/>
          <p:nvPr/>
        </p:nvGrpSpPr>
        <p:grpSpPr>
          <a:xfrm>
            <a:off x="1990239" y="3373994"/>
            <a:ext cx="4125558" cy="658049"/>
            <a:chOff x="3202560" y="1734276"/>
            <a:chExt cx="4438005" cy="707886"/>
          </a:xfrm>
        </p:grpSpPr>
        <p:sp>
          <p:nvSpPr>
            <p:cNvPr id="66" name="箭头: 五边形 65">
              <a:extLst>
                <a:ext uri="{FF2B5EF4-FFF2-40B4-BE49-F238E27FC236}">
                  <a16:creationId xmlns:a16="http://schemas.microsoft.com/office/drawing/2014/main" id="{D2BE2145-7055-C311-A968-3EF0A327E022}"/>
                </a:ext>
              </a:extLst>
            </p:cNvPr>
            <p:cNvSpPr/>
            <p:nvPr/>
          </p:nvSpPr>
          <p:spPr>
            <a:xfrm>
              <a:off x="3513812" y="1734276"/>
              <a:ext cx="4126753" cy="707886"/>
            </a:xfrm>
            <a:prstGeom prst="homePlate">
              <a:avLst/>
            </a:prstGeom>
            <a:solidFill>
              <a:srgbClr val="E7E6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92D7C"/>
                  </a:solidFill>
                  <a:latin typeface="微软雅黑" panose="020B0503020204020204" pitchFamily="34" charset="-122"/>
                  <a:ea typeface="微软雅黑" panose="020B0503020204020204" pitchFamily="34" charset="-122"/>
                </a:rPr>
                <a:t>Results</a:t>
              </a:r>
              <a:endParaRPr lang="zh-CN" altLang="en-US" sz="2400" dirty="0">
                <a:solidFill>
                  <a:srgbClr val="092D7C"/>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F04E7043-FC56-93C5-6CD9-6C421204C540}"/>
                </a:ext>
              </a:extLst>
            </p:cNvPr>
            <p:cNvSpPr/>
            <p:nvPr/>
          </p:nvSpPr>
          <p:spPr>
            <a:xfrm rot="2700000">
              <a:off x="3203933" y="1786805"/>
              <a:ext cx="619760" cy="619759"/>
            </a:xfrm>
            <a:prstGeom prst="round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文本框 73">
              <a:extLst>
                <a:ext uri="{FF2B5EF4-FFF2-40B4-BE49-F238E27FC236}">
                  <a16:creationId xmlns:a16="http://schemas.microsoft.com/office/drawing/2014/main" id="{715846D1-AD29-5F90-C871-DF66C240D41A}"/>
                </a:ext>
              </a:extLst>
            </p:cNvPr>
            <p:cNvSpPr txBox="1"/>
            <p:nvPr/>
          </p:nvSpPr>
          <p:spPr>
            <a:xfrm>
              <a:off x="3202560" y="1868459"/>
              <a:ext cx="590092" cy="430412"/>
            </a:xfrm>
            <a:prstGeom prst="rect">
              <a:avLst/>
            </a:prstGeom>
            <a:noFill/>
          </p:spPr>
          <p:txBody>
            <a:bodyPr wrap="non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cxnSp>
        <p:nvCxnSpPr>
          <p:cNvPr id="75" name="直接连接符 74">
            <a:extLst>
              <a:ext uri="{FF2B5EF4-FFF2-40B4-BE49-F238E27FC236}">
                <a16:creationId xmlns:a16="http://schemas.microsoft.com/office/drawing/2014/main" id="{D7493BFB-4DB3-8BE3-4F6B-7F80DE135DC4}"/>
              </a:ext>
            </a:extLst>
          </p:cNvPr>
          <p:cNvCxnSpPr>
            <a:cxnSpLocks/>
          </p:cNvCxnSpPr>
          <p:nvPr/>
        </p:nvCxnSpPr>
        <p:spPr>
          <a:xfrm flipH="1">
            <a:off x="1310254" y="3668085"/>
            <a:ext cx="1007689" cy="16534"/>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857CA469-B022-4152-86F7-52A6C9BA36A0}"/>
              </a:ext>
            </a:extLst>
          </p:cNvPr>
          <p:cNvSpPr/>
          <p:nvPr/>
        </p:nvSpPr>
        <p:spPr>
          <a:xfrm>
            <a:off x="2742707" y="4033686"/>
            <a:ext cx="2975732" cy="830997"/>
          </a:xfrm>
          <a:prstGeom prst="rect">
            <a:avLst/>
          </a:prstGeom>
        </p:spPr>
        <p:txBody>
          <a:bodyPr wrap="square">
            <a:spAutoFit/>
          </a:bodyPr>
          <a:lstStyle/>
          <a:p>
            <a:pPr algn="ctr"/>
            <a:r>
              <a:rPr lang="en-US" altLang="zh-CN" sz="2400" dirty="0">
                <a:solidFill>
                  <a:srgbClr val="092D7C"/>
                </a:solidFill>
                <a:latin typeface="微软雅黑" panose="020B0503020204020204" pitchFamily="34" charset="-122"/>
                <a:ea typeface="微软雅黑" panose="020B0503020204020204" pitchFamily="34" charset="-122"/>
              </a:rPr>
              <a:t>One Step Further</a:t>
            </a:r>
          </a:p>
          <a:p>
            <a:pPr algn="ctr"/>
            <a:r>
              <a:rPr lang="en-US" altLang="zh-CN" sz="2400" dirty="0">
                <a:solidFill>
                  <a:srgbClr val="092D7C"/>
                </a:solidFill>
                <a:latin typeface="微软雅黑" panose="020B0503020204020204" pitchFamily="34" charset="-122"/>
                <a:ea typeface="微软雅黑" panose="020B0503020204020204" pitchFamily="34" charset="-122"/>
              </a:rPr>
              <a:t>POS</a:t>
            </a:r>
          </a:p>
        </p:txBody>
      </p:sp>
    </p:spTree>
    <p:extLst>
      <p:ext uri="{BB962C8B-B14F-4D97-AF65-F5344CB8AC3E}">
        <p14:creationId xmlns:p14="http://schemas.microsoft.com/office/powerpoint/2010/main" val="408759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7</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670" y="86795"/>
            <a:ext cx="3695700"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988ED46-E560-4A62-8C89-0794848BB729}"/>
              </a:ext>
            </a:extLst>
          </p:cNvPr>
          <p:cNvSpPr txBox="1"/>
          <p:nvPr/>
        </p:nvSpPr>
        <p:spPr>
          <a:xfrm>
            <a:off x="705343" y="120297"/>
            <a:ext cx="553010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25ACC80-E1A7-63AF-1732-922067FCC9EC}"/>
              </a:ext>
            </a:extLst>
          </p:cNvPr>
          <p:cNvSpPr txBox="1"/>
          <p:nvPr/>
        </p:nvSpPr>
        <p:spPr>
          <a:xfrm>
            <a:off x="705343" y="2285470"/>
            <a:ext cx="9692627" cy="4339650"/>
          </a:xfrm>
          <a:prstGeom prst="rect">
            <a:avLst/>
          </a:prstGeom>
          <a:noFill/>
        </p:spPr>
        <p:txBody>
          <a:bodyPr wrap="square" rtlCol="0">
            <a:spAutoFit/>
          </a:bodyPr>
          <a:lstStyle/>
          <a:p>
            <a:pPr>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复现使用的方法</a:t>
            </a:r>
            <a:endParaRPr lang="en-US" altLang="zh-CN" sz="2400" b="1"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Last Term</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b="1" dirty="0">
                <a:latin typeface="微软雅黑" panose="020B0503020204020204" pitchFamily="34" charset="-122"/>
                <a:ea typeface="微软雅黑" panose="020B0503020204020204" pitchFamily="34" charset="-122"/>
              </a:rPr>
              <a:t>    Tidy</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数据的清洗与变量的构建</a:t>
            </a:r>
            <a:endParaRPr lang="en-US" altLang="zh-CN" sz="2400"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Summer School</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Text Analysis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构建语料库 </a:t>
            </a:r>
            <a:r>
              <a:rPr lang="en-US" altLang="zh-CN" sz="2400" dirty="0">
                <a:latin typeface="微软雅黑" panose="020B0503020204020204" pitchFamily="34" charset="-122"/>
                <a:ea typeface="微软雅黑" panose="020B0503020204020204" pitchFamily="34" charset="-122"/>
              </a:rPr>
              <a:t>&amp; TDM</a:t>
            </a:r>
            <a:r>
              <a:rPr lang="zh-CN" altLang="en-US" sz="2400" dirty="0">
                <a:latin typeface="微软雅黑" panose="020B0503020204020204" pitchFamily="34" charset="-122"/>
                <a:ea typeface="微软雅黑" panose="020B0503020204020204" pitchFamily="34" charset="-122"/>
              </a:rPr>
              <a:t>；词频分析；绘制词云；情感分析和可读性分析</a:t>
            </a:r>
            <a:r>
              <a:rPr lang="en-US" altLang="zh-CN" sz="2400" dirty="0">
                <a:latin typeface="微软雅黑" panose="020B0503020204020204" pitchFamily="34" charset="-122"/>
                <a:ea typeface="微软雅黑" panose="020B0503020204020204" pitchFamily="34" charset="-122"/>
              </a:rPr>
              <a:t>  </a:t>
            </a: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 According to Our Demand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用其它包更便捷地达成目的，如生成语料库用</a:t>
            </a:r>
            <a:r>
              <a:rPr lang="en-US" altLang="zh-CN" sz="2400" dirty="0" err="1">
                <a:latin typeface="微软雅黑" panose="020B0503020204020204" pitchFamily="34" charset="-122"/>
                <a:ea typeface="微软雅黑" panose="020B0503020204020204" pitchFamily="34" charset="-122"/>
              </a:rPr>
              <a:t>quanteda</a:t>
            </a:r>
            <a:r>
              <a:rPr lang="zh-CN" altLang="en-US" sz="2400" dirty="0">
                <a:latin typeface="微软雅黑" panose="020B0503020204020204" pitchFamily="34" charset="-122"/>
                <a:ea typeface="微软雅黑" panose="020B0503020204020204" pitchFamily="34" charset="-122"/>
              </a:rPr>
              <a:t>包而不是</a:t>
            </a:r>
            <a:r>
              <a:rPr lang="en-US" altLang="zh-CN" sz="2400" dirty="0">
                <a:latin typeface="微软雅黑" panose="020B0503020204020204" pitchFamily="34" charset="-122"/>
                <a:ea typeface="微软雅黑" panose="020B0503020204020204" pitchFamily="34" charset="-122"/>
              </a:rPr>
              <a:t>tm</a:t>
            </a:r>
            <a:r>
              <a:rPr lang="zh-CN" altLang="en-US" sz="2400" dirty="0">
                <a:latin typeface="微软雅黑" panose="020B0503020204020204" pitchFamily="34" charset="-122"/>
                <a:ea typeface="微软雅黑" panose="020B0503020204020204" pitchFamily="34" charset="-122"/>
              </a:rPr>
              <a:t>包；生成词云用</a:t>
            </a:r>
            <a:r>
              <a:rPr lang="en-US" altLang="zh-CN" sz="2400" dirty="0">
                <a:latin typeface="微软雅黑" panose="020B0503020204020204" pitchFamily="34" charset="-122"/>
                <a:ea typeface="微软雅黑" panose="020B0503020204020204" pitchFamily="34" charset="-122"/>
              </a:rPr>
              <a:t>wordcloud2</a:t>
            </a:r>
            <a:r>
              <a:rPr lang="zh-CN" altLang="en-US" sz="2400" dirty="0">
                <a:latin typeface="微软雅黑" panose="020B0503020204020204" pitchFamily="34" charset="-122"/>
                <a:ea typeface="微软雅黑" panose="020B0503020204020204" pitchFamily="34" charset="-122"/>
              </a:rPr>
              <a:t>包而不是</a:t>
            </a:r>
            <a:r>
              <a:rPr lang="en-US" altLang="zh-CN" sz="2400" dirty="0" err="1">
                <a:latin typeface="微软雅黑" panose="020B0503020204020204" pitchFamily="34" charset="-122"/>
                <a:ea typeface="微软雅黑" panose="020B0503020204020204" pitchFamily="34" charset="-122"/>
              </a:rPr>
              <a:t>wordcloud</a:t>
            </a:r>
            <a:r>
              <a:rPr lang="zh-CN" altLang="en-US" sz="2400" dirty="0">
                <a:latin typeface="微软雅黑" panose="020B0503020204020204" pitchFamily="34" charset="-122"/>
                <a:ea typeface="微软雅黑" panose="020B0503020204020204" pitchFamily="34" charset="-122"/>
              </a:rPr>
              <a:t>包</a:t>
            </a:r>
          </a:p>
        </p:txBody>
      </p:sp>
      <p:sp>
        <p:nvSpPr>
          <p:cNvPr id="20" name="文本框 19">
            <a:extLst>
              <a:ext uri="{FF2B5EF4-FFF2-40B4-BE49-F238E27FC236}">
                <a16:creationId xmlns:a16="http://schemas.microsoft.com/office/drawing/2014/main" id="{34F9EAFC-53CA-2CCA-C368-B27E27EBF942}"/>
              </a:ext>
            </a:extLst>
          </p:cNvPr>
          <p:cNvSpPr txBox="1"/>
          <p:nvPr/>
        </p:nvSpPr>
        <p:spPr>
          <a:xfrm>
            <a:off x="705343" y="1727267"/>
            <a:ext cx="1025842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使用的工具 </a:t>
            </a:r>
            <a:r>
              <a:rPr lang="en-US" altLang="zh-CN" sz="2400" dirty="0">
                <a:latin typeface="微软雅黑" panose="020B0503020204020204" pitchFamily="34" charset="-122"/>
                <a:ea typeface="微软雅黑" panose="020B0503020204020204" pitchFamily="34" charset="-122"/>
              </a:rPr>
              <a:t>—— R</a:t>
            </a:r>
            <a:endParaRPr lang="zh-CN" altLang="en-US"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68F87A2-E91A-4EAD-BF76-C184DB283C29}"/>
              </a:ext>
            </a:extLst>
          </p:cNvPr>
          <p:cNvSpPr txBox="1"/>
          <p:nvPr/>
        </p:nvSpPr>
        <p:spPr>
          <a:xfrm>
            <a:off x="474352" y="939529"/>
            <a:ext cx="10879447"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Major Goal</a:t>
            </a:r>
            <a:r>
              <a:rPr lang="zh-CN" altLang="en-US" sz="3200" b="1" dirty="0">
                <a:latin typeface="微软雅黑" panose="020B0503020204020204" pitchFamily="34" charset="-122"/>
                <a:ea typeface="微软雅黑" panose="020B0503020204020204" pitchFamily="34" charset="-122"/>
              </a:rPr>
              <a:t>：复现结果</a:t>
            </a:r>
            <a:r>
              <a:rPr lang="en-US" altLang="zh-CN" sz="3200" b="1" dirty="0">
                <a:latin typeface="微软雅黑" panose="020B0503020204020204" pitchFamily="34" charset="-122"/>
                <a:ea typeface="微软雅黑" panose="020B0503020204020204" pitchFamily="34" charset="-122"/>
              </a:rPr>
              <a:t>——Retell the Story(Outcome)</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634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DAD4203-A50B-0756-7023-56C0F19EC3A6}"/>
              </a:ext>
            </a:extLst>
          </p:cNvPr>
          <p:cNvPicPr>
            <a:picLocks noChangeAspect="1"/>
          </p:cNvPicPr>
          <p:nvPr/>
        </p:nvPicPr>
        <p:blipFill rotWithShape="1">
          <a:blip r:embed="rId2">
            <a:extLst>
              <a:ext uri="{28A0092B-C50C-407E-A947-70E740481C1C}">
                <a14:useLocalDpi xmlns:a14="http://schemas.microsoft.com/office/drawing/2010/main" val="0"/>
              </a:ext>
            </a:extLst>
          </a:blip>
          <a:srcRect t="1332"/>
          <a:stretch/>
        </p:blipFill>
        <p:spPr>
          <a:xfrm>
            <a:off x="6544306" y="779848"/>
            <a:ext cx="5355090" cy="6078152"/>
          </a:xfrm>
          <a:prstGeom prst="rect">
            <a:avLst/>
          </a:prstGeom>
        </p:spPr>
      </p:pic>
      <p:pic>
        <p:nvPicPr>
          <p:cNvPr id="5" name="图片 4">
            <a:extLst>
              <a:ext uri="{FF2B5EF4-FFF2-40B4-BE49-F238E27FC236}">
                <a16:creationId xmlns:a16="http://schemas.microsoft.com/office/drawing/2014/main" id="{CF74C7F8-9DD7-4157-FA7E-35D85966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32" y="756315"/>
            <a:ext cx="5762265" cy="6133415"/>
          </a:xfrm>
          <a:prstGeom prst="rect">
            <a:avLst/>
          </a:prstGeom>
        </p:spPr>
      </p:pic>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8</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532" y="86795"/>
            <a:ext cx="3595468"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988ED46-E560-4A62-8C89-0794848BB729}"/>
              </a:ext>
            </a:extLst>
          </p:cNvPr>
          <p:cNvSpPr txBox="1"/>
          <p:nvPr/>
        </p:nvSpPr>
        <p:spPr>
          <a:xfrm>
            <a:off x="723273" y="142482"/>
            <a:ext cx="787325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Learn——Results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57F0826-25B7-44C5-F719-20B52BD51873}"/>
              </a:ext>
            </a:extLst>
          </p:cNvPr>
          <p:cNvSpPr txBox="1"/>
          <p:nvPr/>
        </p:nvSpPr>
        <p:spPr>
          <a:xfrm>
            <a:off x="5998408" y="1158300"/>
            <a:ext cx="492443" cy="4541399"/>
          </a:xfrm>
          <a:prstGeom prst="rect">
            <a:avLst/>
          </a:prstGeom>
          <a:noFill/>
        </p:spPr>
        <p:txBody>
          <a:bodyPr vert="eaVert" wrap="square" rtlCol="0">
            <a:spAutoFit/>
          </a:bodyPr>
          <a:lstStyle/>
          <a:p>
            <a:r>
              <a:rPr lang="zh-CN" altLang="en-US" sz="2000" b="1" dirty="0">
                <a:latin typeface="微软雅黑" panose="020B0503020204020204" pitchFamily="34" charset="-122"/>
                <a:ea typeface="微软雅黑" panose="020B0503020204020204" pitchFamily="34" charset="-122"/>
              </a:rPr>
              <a:t>五个模型回归（左为小组得到的结果）</a:t>
            </a:r>
          </a:p>
        </p:txBody>
      </p:sp>
    </p:spTree>
    <p:extLst>
      <p:ext uri="{BB962C8B-B14F-4D97-AF65-F5344CB8AC3E}">
        <p14:creationId xmlns:p14="http://schemas.microsoft.com/office/powerpoint/2010/main" val="359358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BDCA45-DCE7-21EE-9371-882FCE287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26" y="718072"/>
            <a:ext cx="5383133" cy="6132231"/>
          </a:xfrm>
          <a:prstGeom prst="rect">
            <a:avLst/>
          </a:prstGeom>
        </p:spPr>
      </p:pic>
      <p:pic>
        <p:nvPicPr>
          <p:cNvPr id="5" name="图片 4">
            <a:extLst>
              <a:ext uri="{FF2B5EF4-FFF2-40B4-BE49-F238E27FC236}">
                <a16:creationId xmlns:a16="http://schemas.microsoft.com/office/drawing/2014/main" id="{7F9CCF5F-494F-F72E-BA21-F8B6AFC0C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19" y="765280"/>
            <a:ext cx="5383134" cy="6034554"/>
          </a:xfrm>
          <a:prstGeom prst="rect">
            <a:avLst/>
          </a:prstGeom>
        </p:spPr>
      </p:pic>
      <p:sp>
        <p:nvSpPr>
          <p:cNvPr id="4" name="灯片编号占位符 3">
            <a:extLst>
              <a:ext uri="{FF2B5EF4-FFF2-40B4-BE49-F238E27FC236}">
                <a16:creationId xmlns:a16="http://schemas.microsoft.com/office/drawing/2014/main" id="{CA2D3338-7B1D-4936-9EF1-60BE460E9F6B}"/>
              </a:ext>
            </a:extLst>
          </p:cNvPr>
          <p:cNvSpPr>
            <a:spLocks noGrp="1"/>
          </p:cNvSpPr>
          <p:nvPr>
            <p:ph type="sldNum" sz="quarter" idx="12"/>
          </p:nvPr>
        </p:nvSpPr>
        <p:spPr/>
        <p:txBody>
          <a:bodyPr/>
          <a:lstStyle/>
          <a:p>
            <a:fld id="{0D9EFA66-2FD7-4259-9652-B5E4E194FB0C}" type="slidenum">
              <a:rPr lang="zh-CN" altLang="en-US" smtClean="0"/>
              <a:t>9</a:t>
            </a:fld>
            <a:endParaRPr lang="zh-CN" altLang="en-US" dirty="0"/>
          </a:p>
        </p:txBody>
      </p:sp>
      <p:sp>
        <p:nvSpPr>
          <p:cNvPr id="6" name="矩形 5">
            <a:extLst>
              <a:ext uri="{FF2B5EF4-FFF2-40B4-BE49-F238E27FC236}">
                <a16:creationId xmlns:a16="http://schemas.microsoft.com/office/drawing/2014/main" id="{5000FE77-3209-424B-A5D1-B43A911E728B}"/>
              </a:ext>
            </a:extLst>
          </p:cNvPr>
          <p:cNvSpPr/>
          <p:nvPr/>
        </p:nvSpPr>
        <p:spPr>
          <a:xfrm flipV="1">
            <a:off x="0" y="765280"/>
            <a:ext cx="12192000" cy="45719"/>
          </a:xfrm>
          <a:prstGeom prst="rect">
            <a:avLst/>
          </a:prstGeom>
          <a:gradFill flip="none" rotWithShape="1">
            <a:gsLst>
              <a:gs pos="11000">
                <a:srgbClr val="092D7C"/>
              </a:gs>
              <a:gs pos="0">
                <a:schemeClr val="bg1">
                  <a:lumMod val="95000"/>
                </a:schemeClr>
              </a:gs>
              <a:gs pos="66000">
                <a:srgbClr val="092D7C"/>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614CC7-1D33-4893-AEFE-A554F568BF60}"/>
              </a:ext>
            </a:extLst>
          </p:cNvPr>
          <p:cNvSpPr/>
          <p:nvPr/>
        </p:nvSpPr>
        <p:spPr>
          <a:xfrm>
            <a:off x="174633" y="106991"/>
            <a:ext cx="599440" cy="594361"/>
          </a:xfrm>
          <a:prstGeom prst="rect">
            <a:avLst/>
          </a:prstGeom>
          <a:solidFill>
            <a:srgbClr val="092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051217B-47EE-4D39-A915-5DED53095DD1}"/>
              </a:ext>
            </a:extLst>
          </p:cNvPr>
          <p:cNvSpPr txBox="1"/>
          <p:nvPr/>
        </p:nvSpPr>
        <p:spPr>
          <a:xfrm>
            <a:off x="225433" y="120297"/>
            <a:ext cx="497840" cy="646331"/>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3" name="Picture 6" descr="http://ems.whu.edu.cn/images/logo.png">
            <a:extLst>
              <a:ext uri="{FF2B5EF4-FFF2-40B4-BE49-F238E27FC236}">
                <a16:creationId xmlns:a16="http://schemas.microsoft.com/office/drawing/2014/main" id="{90D41AA0-15C1-498D-B3BB-9DC88B981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532" y="86795"/>
            <a:ext cx="3595468" cy="6047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988ED46-E560-4A62-8C89-0794848BB729}"/>
              </a:ext>
            </a:extLst>
          </p:cNvPr>
          <p:cNvSpPr txBox="1"/>
          <p:nvPr/>
        </p:nvSpPr>
        <p:spPr>
          <a:xfrm>
            <a:off x="723273" y="142482"/>
            <a:ext cx="7873259" cy="646331"/>
          </a:xfrm>
          <a:prstGeom prst="rect">
            <a:avLst/>
          </a:prstGeom>
          <a:noFill/>
        </p:spPr>
        <p:txBody>
          <a:bodyPr wrap="square" rtlCol="0">
            <a:spAutoFit/>
          </a:bodyPr>
          <a:lstStyle/>
          <a:p>
            <a:pPr algn="ctr"/>
            <a:r>
              <a:rPr lang="en-US" altLang="zh-CN" sz="3600" b="1" dirty="0">
                <a:solidFill>
                  <a:srgbClr val="092D7C"/>
                </a:solidFill>
                <a:latin typeface="微软雅黑" panose="020B0503020204020204" pitchFamily="34" charset="-122"/>
                <a:ea typeface="微软雅黑" panose="020B0503020204020204" pitchFamily="34" charset="-122"/>
              </a:rPr>
              <a:t>What We Did &amp; Learn——Results</a:t>
            </a:r>
            <a:endParaRPr lang="zh-CN" altLang="en-US" sz="3600" b="1" dirty="0">
              <a:solidFill>
                <a:srgbClr val="092D7C"/>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FFCEBAB-E92A-9FCD-F2F2-D86FFEC64672}"/>
              </a:ext>
            </a:extLst>
          </p:cNvPr>
          <p:cNvSpPr txBox="1"/>
          <p:nvPr/>
        </p:nvSpPr>
        <p:spPr>
          <a:xfrm>
            <a:off x="5869386" y="884733"/>
            <a:ext cx="553998" cy="5925126"/>
          </a:xfrm>
          <a:prstGeom prst="rect">
            <a:avLst/>
          </a:prstGeom>
          <a:noFill/>
        </p:spPr>
        <p:txBody>
          <a:bodyPr vert="eaVert" wrap="square" rtlCol="0">
            <a:spAutoFit/>
          </a:bodyPr>
          <a:lstStyle/>
          <a:p>
            <a:r>
              <a:rPr lang="zh-CN" altLang="en-US" sz="2400" b="1" dirty="0">
                <a:latin typeface="微软雅黑" panose="020B0503020204020204" pitchFamily="34" charset="-122"/>
                <a:ea typeface="微软雅黑" panose="020B0503020204020204" pitchFamily="34" charset="-122"/>
              </a:rPr>
              <a:t>对用户评分与情感分析两个变量的关系探究</a:t>
            </a:r>
          </a:p>
        </p:txBody>
      </p:sp>
    </p:spTree>
    <p:extLst>
      <p:ext uri="{BB962C8B-B14F-4D97-AF65-F5344CB8AC3E}">
        <p14:creationId xmlns:p14="http://schemas.microsoft.com/office/powerpoint/2010/main" val="24299281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1543</Words>
  <Application>Microsoft Office PowerPoint</Application>
  <PresentationFormat>宽屏</PresentationFormat>
  <Paragraphs>380</Paragraphs>
  <Slides>26</Slides>
  <Notes>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华文中宋</vt:lpstr>
      <vt:lpstr>微软雅黑</vt:lpstr>
      <vt:lpstr>Arial</vt:lpstr>
      <vt:lpstr>Cambria Math</vt:lpstr>
      <vt:lpstr>Gill Sans MT</vt:lpstr>
      <vt:lpstr>Lucida Console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Chihche</dc:creator>
  <cp:lastModifiedBy>Sen Lucien</cp:lastModifiedBy>
  <cp:revision>49</cp:revision>
  <dcterms:created xsi:type="dcterms:W3CDTF">2022-05-26T01:51:53Z</dcterms:created>
  <dcterms:modified xsi:type="dcterms:W3CDTF">2022-06-26T12:43:08Z</dcterms:modified>
</cp:coreProperties>
</file>